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</p:sldIdLst>
  <p:sldSz cx="13004800" cy="9753600"/>
  <p:notesSz cx="13004800" cy="97536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1722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10329" y="3898900"/>
            <a:ext cx="5184140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 </a:t>
            </a:r>
            <a:r>
              <a:rPr spc="-55" dirty="0"/>
              <a:t>Yan, </a:t>
            </a:r>
            <a:r>
              <a:rPr spc="-5" dirty="0"/>
              <a:t>UC </a:t>
            </a:r>
            <a:r>
              <a:rPr spc="-10" dirty="0"/>
              <a:t>Santa</a:t>
            </a:r>
            <a:r>
              <a:rPr spc="40" dirty="0"/>
              <a:t> </a:t>
            </a:r>
            <a:r>
              <a:rPr spc="-5" dirty="0"/>
              <a:t>Barbara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 </a:t>
            </a:r>
            <a:r>
              <a:rPr spc="-55" dirty="0"/>
              <a:t>Yan, </a:t>
            </a:r>
            <a:r>
              <a:rPr spc="-5" dirty="0"/>
              <a:t>UC </a:t>
            </a:r>
            <a:r>
              <a:rPr spc="-10" dirty="0"/>
              <a:t>Santa</a:t>
            </a:r>
            <a:r>
              <a:rPr spc="40" dirty="0"/>
              <a:t> </a:t>
            </a:r>
            <a:r>
              <a:rPr spc="-5" dirty="0"/>
              <a:t>Barbara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 </a:t>
            </a:r>
            <a:r>
              <a:rPr spc="-55" dirty="0"/>
              <a:t>Yan, </a:t>
            </a:r>
            <a:r>
              <a:rPr spc="-5" dirty="0"/>
              <a:t>UC </a:t>
            </a:r>
            <a:r>
              <a:rPr spc="-10" dirty="0"/>
              <a:t>Santa</a:t>
            </a:r>
            <a:r>
              <a:rPr spc="40" dirty="0"/>
              <a:t> </a:t>
            </a:r>
            <a:r>
              <a:rPr spc="-5" dirty="0"/>
              <a:t>Barbara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 </a:t>
            </a:r>
            <a:r>
              <a:rPr spc="-55" dirty="0"/>
              <a:t>Yan, </a:t>
            </a:r>
            <a:r>
              <a:rPr spc="-5" dirty="0"/>
              <a:t>UC </a:t>
            </a:r>
            <a:r>
              <a:rPr spc="-10" dirty="0"/>
              <a:t>Santa</a:t>
            </a:r>
            <a:r>
              <a:rPr spc="40" dirty="0"/>
              <a:t> </a:t>
            </a:r>
            <a:r>
              <a:rPr spc="-5" dirty="0"/>
              <a:t>Barbara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 </a:t>
            </a:r>
            <a:r>
              <a:rPr spc="-55" dirty="0"/>
              <a:t>Yan, </a:t>
            </a:r>
            <a:r>
              <a:rPr spc="-5" dirty="0"/>
              <a:t>UC </a:t>
            </a:r>
            <a:r>
              <a:rPr spc="-10" dirty="0"/>
              <a:t>Santa</a:t>
            </a:r>
            <a:r>
              <a:rPr spc="40" dirty="0"/>
              <a:t> </a:t>
            </a:r>
            <a:r>
              <a:rPr spc="-5" dirty="0"/>
              <a:t>Barbara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86179" y="685800"/>
            <a:ext cx="10632440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04908" y="2296617"/>
            <a:ext cx="6211570" cy="5686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28600" y="9318853"/>
            <a:ext cx="1083310" cy="262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GAMES101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8768" y="9320580"/>
            <a:ext cx="2739390" cy="262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10" dirty="0"/>
              <a:t>Lingqi </a:t>
            </a:r>
            <a:r>
              <a:rPr spc="-55" dirty="0"/>
              <a:t>Yan, </a:t>
            </a:r>
            <a:r>
              <a:rPr spc="-5" dirty="0"/>
              <a:t>UC </a:t>
            </a:r>
            <a:r>
              <a:rPr spc="-10" dirty="0"/>
              <a:t>Santa</a:t>
            </a:r>
            <a:r>
              <a:rPr spc="40" dirty="0"/>
              <a:t> </a:t>
            </a:r>
            <a:r>
              <a:rPr spc="-5" dirty="0"/>
              <a:t>Barbara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193180" y="9303105"/>
            <a:ext cx="446404" cy="2705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csb.edu/~lingqi/teaching/games101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44rn.com/projects/numerically-controlled-poster-series-with-matt-w-moore/" TargetMode="Externa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61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21" Type="http://schemas.openxmlformats.org/officeDocument/2006/relationships/image" Target="../media/image79.png"/><Relationship Id="rId34" Type="http://schemas.openxmlformats.org/officeDocument/2006/relationships/image" Target="../media/image92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33" Type="http://schemas.openxmlformats.org/officeDocument/2006/relationships/image" Target="../media/image91.png"/><Relationship Id="rId38" Type="http://schemas.openxmlformats.org/officeDocument/2006/relationships/image" Target="../media/image96.png"/><Relationship Id="rId2" Type="http://schemas.openxmlformats.org/officeDocument/2006/relationships/image" Target="../media/image61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32" Type="http://schemas.openxmlformats.org/officeDocument/2006/relationships/image" Target="../media/image90.png"/><Relationship Id="rId37" Type="http://schemas.openxmlformats.org/officeDocument/2006/relationships/image" Target="../media/image95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36" Type="http://schemas.openxmlformats.org/officeDocument/2006/relationships/image" Target="../media/image94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89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Relationship Id="rId30" Type="http://schemas.openxmlformats.org/officeDocument/2006/relationships/image" Target="../media/image88.png"/><Relationship Id="rId35" Type="http://schemas.openxmlformats.org/officeDocument/2006/relationships/image" Target="../media/image93.png"/><Relationship Id="rId8" Type="http://schemas.openxmlformats.org/officeDocument/2006/relationships/image" Target="../media/image66.png"/><Relationship Id="rId3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5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50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010134"/>
            <a:ext cx="13004800" cy="2121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4700" y="369654"/>
            <a:ext cx="9041130" cy="919482"/>
          </a:xfrm>
          <a:prstGeom prst="rect">
            <a:avLst/>
          </a:prstGeom>
        </p:spPr>
        <p:txBody>
          <a:bodyPr vert="horz" wrap="square" lIns="0" tIns="240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sz="4400" spc="135" dirty="0"/>
              <a:t>Introduction </a:t>
            </a:r>
            <a:r>
              <a:rPr sz="4400" spc="200" dirty="0"/>
              <a:t>to </a:t>
            </a:r>
            <a:r>
              <a:rPr sz="4400" spc="120" dirty="0"/>
              <a:t>Computer</a:t>
            </a:r>
            <a:r>
              <a:rPr sz="4400" spc="-409" dirty="0"/>
              <a:t> </a:t>
            </a:r>
            <a:r>
              <a:rPr sz="4400" spc="90" dirty="0"/>
              <a:t>Graphics</a:t>
            </a:r>
            <a:endParaRPr sz="4400" dirty="0"/>
          </a:p>
        </p:txBody>
      </p:sp>
      <p:sp>
        <p:nvSpPr>
          <p:cNvPr id="4" name="object 4"/>
          <p:cNvSpPr txBox="1"/>
          <p:nvPr/>
        </p:nvSpPr>
        <p:spPr>
          <a:xfrm>
            <a:off x="2362200" y="3416300"/>
            <a:ext cx="8282305" cy="1757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" algn="ctr">
              <a:lnSpc>
                <a:spcPts val="6820"/>
              </a:lnSpc>
              <a:spcBef>
                <a:spcPts val="100"/>
              </a:spcBef>
            </a:pPr>
            <a:r>
              <a:rPr sz="5700" spc="10" dirty="0">
                <a:latin typeface="Arial"/>
                <a:cs typeface="Arial"/>
              </a:rPr>
              <a:t>Lecture</a:t>
            </a:r>
            <a:r>
              <a:rPr sz="5700" spc="-10" dirty="0">
                <a:latin typeface="Arial"/>
                <a:cs typeface="Arial"/>
              </a:rPr>
              <a:t> </a:t>
            </a:r>
            <a:r>
              <a:rPr sz="5700" dirty="0">
                <a:latin typeface="Arial"/>
                <a:cs typeface="Arial"/>
              </a:rPr>
              <a:t>5:</a:t>
            </a:r>
            <a:endParaRPr sz="5700">
              <a:latin typeface="Arial"/>
              <a:cs typeface="Arial"/>
            </a:endParaRPr>
          </a:p>
          <a:p>
            <a:pPr algn="ctr">
              <a:lnSpc>
                <a:spcPts val="6820"/>
              </a:lnSpc>
            </a:pPr>
            <a:r>
              <a:rPr sz="5700" spc="-15" dirty="0">
                <a:latin typeface="Arial"/>
                <a:cs typeface="Arial"/>
              </a:rPr>
              <a:t>Rasterization </a:t>
            </a:r>
            <a:r>
              <a:rPr sz="5700" spc="-5" dirty="0">
                <a:latin typeface="Arial"/>
                <a:cs typeface="Arial"/>
              </a:rPr>
              <a:t>1</a:t>
            </a:r>
            <a:r>
              <a:rPr sz="5700" spc="-10" dirty="0">
                <a:latin typeface="Arial"/>
                <a:cs typeface="Arial"/>
              </a:rPr>
              <a:t> </a:t>
            </a:r>
            <a:r>
              <a:rPr sz="5700" spc="-155" dirty="0">
                <a:latin typeface="Arial"/>
                <a:cs typeface="Arial"/>
              </a:rPr>
              <a:t>(Triangles)</a:t>
            </a:r>
            <a:endParaRPr sz="5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1600" y="9283700"/>
            <a:ext cx="51866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0" dirty="0">
                <a:latin typeface="Arial"/>
                <a:cs typeface="Arial"/>
                <a:hlinkClick r:id="rId3"/>
              </a:rPr>
              <a:t>http://www.cs.ucsb.edu/~lingqi/teaching/games101.html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6337300" y="9303105"/>
            <a:ext cx="314960" cy="27813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z="1600" spc="-5" dirty="0">
                <a:latin typeface="Arial"/>
                <a:cs typeface="Arial"/>
              </a:rPr>
              <a:t>10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4700" y="876300"/>
            <a:ext cx="8909050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00" spc="105" dirty="0"/>
              <a:t>Canonical </a:t>
            </a:r>
            <a:r>
              <a:rPr sz="5800" spc="100" dirty="0"/>
              <a:t>Cube </a:t>
            </a:r>
            <a:r>
              <a:rPr sz="5800" spc="265" dirty="0"/>
              <a:t>to</a:t>
            </a:r>
            <a:r>
              <a:rPr sz="5800" spc="-245" dirty="0"/>
              <a:t> </a:t>
            </a:r>
            <a:r>
              <a:rPr sz="5800" spc="50" dirty="0"/>
              <a:t>Screen</a:t>
            </a:r>
            <a:endParaRPr sz="5800"/>
          </a:p>
        </p:txBody>
      </p:sp>
      <p:sp>
        <p:nvSpPr>
          <p:cNvPr id="3" name="object 3"/>
          <p:cNvSpPr txBox="1"/>
          <p:nvPr/>
        </p:nvSpPr>
        <p:spPr>
          <a:xfrm>
            <a:off x="965200" y="2688020"/>
            <a:ext cx="10284460" cy="220535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482600" indent="-444500">
              <a:lnSpc>
                <a:spcPct val="100000"/>
              </a:lnSpc>
              <a:spcBef>
                <a:spcPts val="735"/>
              </a:spcBef>
              <a:buSzPct val="145312"/>
              <a:buChar char="•"/>
              <a:tabLst>
                <a:tab pos="482600" algn="l"/>
              </a:tabLst>
            </a:pPr>
            <a:r>
              <a:rPr sz="3200" spc="-20" dirty="0">
                <a:latin typeface="Arial"/>
                <a:cs typeface="Arial"/>
              </a:rPr>
              <a:t>Irrelevant </a:t>
            </a:r>
            <a:r>
              <a:rPr sz="3200" spc="85" dirty="0">
                <a:latin typeface="Arial"/>
                <a:cs typeface="Arial"/>
              </a:rPr>
              <a:t>to</a:t>
            </a:r>
            <a:r>
              <a:rPr sz="3200" spc="15" dirty="0">
                <a:latin typeface="Arial"/>
                <a:cs typeface="Arial"/>
              </a:rPr>
              <a:t> </a:t>
            </a:r>
            <a:r>
              <a:rPr sz="3200" spc="-65" dirty="0">
                <a:latin typeface="Arial"/>
                <a:cs typeface="Arial"/>
              </a:rPr>
              <a:t>z</a:t>
            </a:r>
            <a:endParaRPr sz="3200">
              <a:latin typeface="Arial"/>
              <a:cs typeface="Arial"/>
            </a:endParaRPr>
          </a:p>
          <a:p>
            <a:pPr marL="482600" indent="-444500">
              <a:lnSpc>
                <a:spcPct val="100000"/>
              </a:lnSpc>
              <a:spcBef>
                <a:spcPts val="2360"/>
              </a:spcBef>
              <a:buSzPct val="145312"/>
              <a:buChar char="•"/>
              <a:tabLst>
                <a:tab pos="482600" algn="l"/>
              </a:tabLst>
            </a:pPr>
            <a:r>
              <a:rPr sz="3200" spc="-35" dirty="0">
                <a:latin typeface="Arial"/>
                <a:cs typeface="Arial"/>
              </a:rPr>
              <a:t>Transform </a:t>
            </a:r>
            <a:r>
              <a:rPr sz="3200" spc="-5" dirty="0">
                <a:latin typeface="Arial"/>
                <a:cs typeface="Arial"/>
              </a:rPr>
              <a:t>in </a:t>
            </a:r>
            <a:r>
              <a:rPr sz="3200" spc="25" dirty="0">
                <a:latin typeface="Arial"/>
                <a:cs typeface="Arial"/>
              </a:rPr>
              <a:t>xy </a:t>
            </a:r>
            <a:r>
              <a:rPr sz="3200" spc="-5" dirty="0">
                <a:latin typeface="Arial"/>
                <a:cs typeface="Arial"/>
              </a:rPr>
              <a:t>plane: </a:t>
            </a:r>
            <a:r>
              <a:rPr sz="3200" spc="25" dirty="0">
                <a:latin typeface="Arial"/>
                <a:cs typeface="Arial"/>
              </a:rPr>
              <a:t>[-1, </a:t>
            </a:r>
            <a:r>
              <a:rPr sz="3200" spc="-15" dirty="0">
                <a:latin typeface="Arial"/>
                <a:cs typeface="Arial"/>
              </a:rPr>
              <a:t>1]</a:t>
            </a:r>
            <a:r>
              <a:rPr sz="3150" spc="-22" baseline="19841" dirty="0">
                <a:latin typeface="Arial"/>
                <a:cs typeface="Arial"/>
              </a:rPr>
              <a:t>2 </a:t>
            </a:r>
            <a:r>
              <a:rPr sz="3200" spc="85" dirty="0">
                <a:latin typeface="Arial"/>
                <a:cs typeface="Arial"/>
              </a:rPr>
              <a:t>to </a:t>
            </a:r>
            <a:r>
              <a:rPr sz="3200" spc="-25" dirty="0">
                <a:latin typeface="Arial"/>
                <a:cs typeface="Arial"/>
              </a:rPr>
              <a:t>[0, </a:t>
            </a:r>
            <a:r>
              <a:rPr sz="3200" spc="45" dirty="0">
                <a:latin typeface="Arial"/>
                <a:cs typeface="Arial"/>
              </a:rPr>
              <a:t>width] </a:t>
            </a:r>
            <a:r>
              <a:rPr sz="3200" spc="55" dirty="0">
                <a:latin typeface="Arial"/>
                <a:cs typeface="Arial"/>
              </a:rPr>
              <a:t>x </a:t>
            </a:r>
            <a:r>
              <a:rPr sz="3200" spc="-25" dirty="0">
                <a:latin typeface="Arial"/>
                <a:cs typeface="Arial"/>
              </a:rPr>
              <a:t>[0,</a:t>
            </a:r>
            <a:r>
              <a:rPr sz="3200" spc="-36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height]</a:t>
            </a:r>
            <a:endParaRPr sz="3200">
              <a:latin typeface="Arial"/>
              <a:cs typeface="Arial"/>
            </a:endParaRPr>
          </a:p>
          <a:p>
            <a:pPr marL="482600" indent="-444500">
              <a:lnSpc>
                <a:spcPct val="100000"/>
              </a:lnSpc>
              <a:spcBef>
                <a:spcPts val="2360"/>
              </a:spcBef>
              <a:buSzPct val="145312"/>
              <a:buChar char="•"/>
              <a:tabLst>
                <a:tab pos="482600" algn="l"/>
              </a:tabLst>
            </a:pPr>
            <a:r>
              <a:rPr sz="3200" spc="10" dirty="0">
                <a:latin typeface="Arial"/>
                <a:cs typeface="Arial"/>
              </a:rPr>
              <a:t>Viewport </a:t>
            </a:r>
            <a:r>
              <a:rPr sz="3200" spc="25" dirty="0">
                <a:latin typeface="Arial"/>
                <a:cs typeface="Arial"/>
              </a:rPr>
              <a:t>transform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25" dirty="0">
                <a:latin typeface="Arial"/>
                <a:cs typeface="Arial"/>
              </a:rPr>
              <a:t>matrix: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6F3DF24-6C0F-3B3B-C2B3-8608DE579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637" y="5257800"/>
            <a:ext cx="9153525" cy="34480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101269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85" dirty="0"/>
              <a:t>Next: </a:t>
            </a:r>
            <a:r>
              <a:rPr sz="4800" spc="-75" dirty="0"/>
              <a:t>Rasterizing </a:t>
            </a:r>
            <a:r>
              <a:rPr sz="4800" spc="-85" dirty="0"/>
              <a:t>Triangles </a:t>
            </a:r>
            <a:r>
              <a:rPr sz="4800" spc="130" dirty="0"/>
              <a:t>into</a:t>
            </a:r>
            <a:r>
              <a:rPr sz="4800" spc="35" dirty="0"/>
              <a:t> </a:t>
            </a:r>
            <a:r>
              <a:rPr sz="4800" spc="-120" dirty="0"/>
              <a:t>Pixels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0" y="1726183"/>
            <a:ext cx="13004800" cy="6746875"/>
            <a:chOff x="0" y="1726183"/>
            <a:chExt cx="13004800" cy="6746875"/>
          </a:xfrm>
        </p:grpSpPr>
        <p:sp>
          <p:nvSpPr>
            <p:cNvPr id="4" name="object 4"/>
            <p:cNvSpPr/>
            <p:nvPr/>
          </p:nvSpPr>
          <p:spPr>
            <a:xfrm>
              <a:off x="0" y="1726183"/>
              <a:ext cx="13004800" cy="67468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030724" y="8044892"/>
              <a:ext cx="1939289" cy="415290"/>
            </a:xfrm>
            <a:custGeom>
              <a:avLst/>
              <a:gdLst/>
              <a:ahLst/>
              <a:cxnLst/>
              <a:rect l="l" t="t" r="r" b="b"/>
              <a:pathLst>
                <a:path w="1939290" h="415290">
                  <a:moveTo>
                    <a:pt x="1939150" y="0"/>
                  </a:moveTo>
                  <a:lnTo>
                    <a:pt x="0" y="0"/>
                  </a:lnTo>
                  <a:lnTo>
                    <a:pt x="0" y="415149"/>
                  </a:lnTo>
                  <a:lnTo>
                    <a:pt x="1939150" y="415149"/>
                  </a:lnTo>
                  <a:lnTo>
                    <a:pt x="1939150" y="0"/>
                  </a:lnTo>
                  <a:close/>
                </a:path>
              </a:pathLst>
            </a:custGeom>
            <a:solidFill>
              <a:srgbClr val="000000">
                <a:alpha val="502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099800" y="8064500"/>
            <a:ext cx="180911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FFFF"/>
                </a:solidFill>
                <a:latin typeface="Arial"/>
                <a:cs typeface="Arial"/>
              </a:rPr>
              <a:t>Life </a:t>
            </a:r>
            <a:r>
              <a:rPr sz="2000" spc="9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Pi</a:t>
            </a:r>
            <a:r>
              <a:rPr sz="2000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(2012)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37300" y="9303105"/>
            <a:ext cx="314960" cy="27813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z="1600" spc="-5" dirty="0">
                <a:latin typeface="Arial"/>
                <a:cs typeface="Arial"/>
              </a:rPr>
              <a:t>11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337300" y="9303105"/>
            <a:ext cx="314960" cy="27813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z="1600" spc="-5" dirty="0">
                <a:latin typeface="Arial"/>
                <a:cs typeface="Arial"/>
              </a:rPr>
              <a:t>12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8700" y="4406900"/>
            <a:ext cx="587438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40" dirty="0"/>
              <a:t>Drawing</a:t>
            </a:r>
            <a:r>
              <a:rPr sz="5600" spc="-70" dirty="0"/>
              <a:t> </a:t>
            </a:r>
            <a:r>
              <a:rPr sz="5600" spc="-40" dirty="0"/>
              <a:t>Machines</a:t>
            </a:r>
            <a:endParaRPr sz="5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85051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30" dirty="0"/>
              <a:t>CNC </a:t>
            </a:r>
            <a:r>
              <a:rPr sz="4800" spc="-55" dirty="0"/>
              <a:t>Sharpie </a:t>
            </a:r>
            <a:r>
              <a:rPr sz="4800" spc="35" dirty="0"/>
              <a:t>Drawing</a:t>
            </a:r>
            <a:r>
              <a:rPr sz="4800" spc="-25" dirty="0"/>
              <a:t> </a:t>
            </a:r>
            <a:r>
              <a:rPr sz="4800" spc="10" dirty="0"/>
              <a:t>Machine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3162300" y="8229600"/>
            <a:ext cx="668782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>
                <a:latin typeface="Arial"/>
                <a:cs typeface="Arial"/>
              </a:rPr>
              <a:t>Aaron </a:t>
            </a:r>
            <a:r>
              <a:rPr sz="3400" spc="-55" dirty="0">
                <a:latin typeface="Arial"/>
                <a:cs typeface="Arial"/>
              </a:rPr>
              <a:t>Panone </a:t>
            </a:r>
            <a:r>
              <a:rPr sz="3400" spc="60" dirty="0">
                <a:latin typeface="Arial"/>
                <a:cs typeface="Arial"/>
              </a:rPr>
              <a:t>with </a:t>
            </a:r>
            <a:r>
              <a:rPr sz="3400" spc="105" dirty="0">
                <a:latin typeface="Arial"/>
                <a:cs typeface="Arial"/>
              </a:rPr>
              <a:t>Matt </a:t>
            </a:r>
            <a:r>
              <a:rPr sz="3400" spc="-130" dirty="0">
                <a:latin typeface="Arial"/>
                <a:cs typeface="Arial"/>
              </a:rPr>
              <a:t>W.</a:t>
            </a:r>
            <a:r>
              <a:rPr sz="3400" spc="-150" dirty="0">
                <a:latin typeface="Arial"/>
                <a:cs typeface="Arial"/>
              </a:rPr>
              <a:t> </a:t>
            </a:r>
            <a:r>
              <a:rPr sz="3400" spc="75" dirty="0">
                <a:latin typeface="Arial"/>
                <a:cs typeface="Arial"/>
              </a:rPr>
              <a:t>Moore</a:t>
            </a:r>
            <a:endParaRPr sz="3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30191" y="1600060"/>
            <a:ext cx="4368977" cy="65534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939245"/>
            <a:ext cx="4379988" cy="32142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600072"/>
            <a:ext cx="4379988" cy="32142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48915" y="1598498"/>
            <a:ext cx="3955884" cy="65565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08400" y="8712200"/>
            <a:ext cx="5586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latin typeface="Arial"/>
                <a:cs typeface="Arial"/>
                <a:hlinkClick r:id="rId6"/>
              </a:rPr>
              <a:t>http://44</a:t>
            </a:r>
            <a:r>
              <a:rPr sz="1200" spc="55" dirty="0">
                <a:latin typeface="Arial"/>
                <a:cs typeface="Arial"/>
                <a:hlinkClick r:id="rId6"/>
              </a:rPr>
              <a:t>r</a:t>
            </a:r>
            <a:r>
              <a:rPr sz="1200" spc="25" dirty="0">
                <a:latin typeface="Arial"/>
                <a:cs typeface="Arial"/>
                <a:hlinkClick r:id="rId6"/>
              </a:rPr>
              <a:t>n.com/p</a:t>
            </a:r>
            <a:r>
              <a:rPr sz="1200" spc="-10" dirty="0">
                <a:latin typeface="Arial"/>
                <a:cs typeface="Arial"/>
                <a:hlinkClick r:id="rId6"/>
              </a:rPr>
              <a:t>r</a:t>
            </a:r>
            <a:r>
              <a:rPr sz="1200" spc="5" dirty="0">
                <a:latin typeface="Arial"/>
                <a:cs typeface="Arial"/>
                <a:hlinkClick r:id="rId6"/>
              </a:rPr>
              <a:t>ojects/numerically-cont</a:t>
            </a:r>
            <a:r>
              <a:rPr sz="1200" spc="-20" dirty="0">
                <a:latin typeface="Arial"/>
                <a:cs typeface="Arial"/>
                <a:hlinkClick r:id="rId6"/>
              </a:rPr>
              <a:t>r</a:t>
            </a:r>
            <a:r>
              <a:rPr sz="1200" spc="20" dirty="0">
                <a:latin typeface="Arial"/>
                <a:cs typeface="Arial"/>
                <a:hlinkClick r:id="rId6"/>
              </a:rPr>
              <a:t>olled-poste</a:t>
            </a:r>
            <a:r>
              <a:rPr sz="1200" spc="-55" dirty="0">
                <a:latin typeface="Arial"/>
                <a:cs typeface="Arial"/>
                <a:hlinkClick r:id="rId6"/>
              </a:rPr>
              <a:t>r</a:t>
            </a:r>
            <a:r>
              <a:rPr sz="1200" spc="5" dirty="0">
                <a:latin typeface="Arial"/>
                <a:cs typeface="Arial"/>
                <a:hlinkClick r:id="rId6"/>
              </a:rPr>
              <a:t>-series-with-matt-w-moo</a:t>
            </a:r>
            <a:r>
              <a:rPr sz="1200" spc="-25" dirty="0">
                <a:latin typeface="Arial"/>
                <a:cs typeface="Arial"/>
                <a:hlinkClick r:id="rId6"/>
              </a:rPr>
              <a:t>r</a:t>
            </a:r>
            <a:r>
              <a:rPr sz="1200" spc="55" dirty="0">
                <a:latin typeface="Arial"/>
                <a:cs typeface="Arial"/>
                <a:hlinkClick r:id="rId6"/>
              </a:rPr>
              <a:t>e/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93180" y="9308399"/>
            <a:ext cx="30226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latin typeface="Arial"/>
                <a:cs typeface="Arial"/>
              </a:rPr>
              <a:t>13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35915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65" dirty="0"/>
              <a:t>Laser</a:t>
            </a:r>
            <a:r>
              <a:rPr sz="4800" spc="-80" dirty="0"/>
              <a:t> </a:t>
            </a:r>
            <a:r>
              <a:rPr sz="4800" spc="10" dirty="0"/>
              <a:t>Cutters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0" y="1904631"/>
            <a:ext cx="8022234" cy="6425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8252332" y="4704118"/>
            <a:ext cx="4754245" cy="3634740"/>
            <a:chOff x="8252332" y="4704118"/>
            <a:chExt cx="4754245" cy="3634740"/>
          </a:xfrm>
        </p:grpSpPr>
        <p:sp>
          <p:nvSpPr>
            <p:cNvPr id="5" name="object 5"/>
            <p:cNvSpPr/>
            <p:nvPr/>
          </p:nvSpPr>
          <p:spPr>
            <a:xfrm>
              <a:off x="8253920" y="4991444"/>
              <a:ext cx="4750879" cy="33455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53920" y="4705705"/>
              <a:ext cx="4751070" cy="3631565"/>
            </a:xfrm>
            <a:custGeom>
              <a:avLst/>
              <a:gdLst/>
              <a:ahLst/>
              <a:cxnLst/>
              <a:rect l="l" t="t" r="r" b="b"/>
              <a:pathLst>
                <a:path w="4751069" h="3631565">
                  <a:moveTo>
                    <a:pt x="0" y="0"/>
                  </a:moveTo>
                  <a:lnTo>
                    <a:pt x="4750879" y="0"/>
                  </a:lnTo>
                </a:path>
                <a:path w="4751069" h="3631565">
                  <a:moveTo>
                    <a:pt x="4750879" y="3631260"/>
                  </a:moveTo>
                  <a:lnTo>
                    <a:pt x="0" y="3631260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253920" y="1897773"/>
            <a:ext cx="4750879" cy="26338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93180" y="9308399"/>
            <a:ext cx="30226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latin typeface="Arial"/>
                <a:cs typeface="Arial"/>
              </a:rPr>
              <a:t>14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8900" y="4368800"/>
            <a:ext cx="775525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50" dirty="0"/>
              <a:t>Different </a:t>
            </a:r>
            <a:r>
              <a:rPr sz="5600" spc="-175" dirty="0"/>
              <a:t>Raster</a:t>
            </a:r>
            <a:r>
              <a:rPr sz="5600" spc="-70" dirty="0"/>
              <a:t> Displays</a:t>
            </a:r>
            <a:endParaRPr sz="5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35147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0" dirty="0"/>
              <a:t>Oscilloscope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643839" y="1417217"/>
            <a:ext cx="11717108" cy="7419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50399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60" dirty="0"/>
              <a:t>Cathode </a:t>
            </a:r>
            <a:r>
              <a:rPr sz="4800" spc="-295" dirty="0"/>
              <a:t>Ray</a:t>
            </a:r>
            <a:r>
              <a:rPr sz="4800" spc="-145" dirty="0"/>
              <a:t> </a:t>
            </a:r>
            <a:r>
              <a:rPr sz="4800" spc="-90" dirty="0"/>
              <a:t>Tube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1511556" y="1699445"/>
            <a:ext cx="10318372" cy="688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83718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75" dirty="0"/>
              <a:t>Television </a:t>
            </a:r>
            <a:r>
              <a:rPr sz="4800" dirty="0"/>
              <a:t>- </a:t>
            </a:r>
            <a:r>
              <a:rPr sz="4800" spc="-150" dirty="0"/>
              <a:t>Raster </a:t>
            </a:r>
            <a:r>
              <a:rPr sz="4800" spc="-15" dirty="0"/>
              <a:t>Display</a:t>
            </a:r>
            <a:r>
              <a:rPr sz="4800" spc="175" dirty="0"/>
              <a:t> </a:t>
            </a:r>
            <a:r>
              <a:rPr sz="4800" spc="-290" dirty="0"/>
              <a:t>CRT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727989" y="2936851"/>
            <a:ext cx="5470838" cy="3648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68181" y="2733370"/>
            <a:ext cx="4804548" cy="4181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89100" y="7696200"/>
            <a:ext cx="357759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latin typeface="Arial"/>
                <a:cs typeface="Arial"/>
              </a:rPr>
              <a:t>Cathode </a:t>
            </a:r>
            <a:r>
              <a:rPr sz="3400" spc="-210" dirty="0">
                <a:latin typeface="Arial"/>
                <a:cs typeface="Arial"/>
              </a:rPr>
              <a:t>Ray</a:t>
            </a:r>
            <a:r>
              <a:rPr sz="3400" spc="-105" dirty="0">
                <a:latin typeface="Arial"/>
                <a:cs typeface="Arial"/>
              </a:rPr>
              <a:t> </a:t>
            </a:r>
            <a:r>
              <a:rPr sz="3400" spc="-65" dirty="0">
                <a:latin typeface="Arial"/>
                <a:cs typeface="Arial"/>
              </a:rPr>
              <a:t>Tube</a:t>
            </a:r>
            <a:endParaRPr sz="3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7645400" y="7338059"/>
            <a:ext cx="3815715" cy="119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87400">
              <a:lnSpc>
                <a:spcPct val="112700"/>
              </a:lnSpc>
              <a:spcBef>
                <a:spcPts val="100"/>
              </a:spcBef>
            </a:pPr>
            <a:r>
              <a:rPr sz="3400" spc="-110" dirty="0">
                <a:latin typeface="Arial"/>
                <a:cs typeface="Arial"/>
              </a:rPr>
              <a:t>Raster </a:t>
            </a:r>
            <a:r>
              <a:rPr sz="3400" spc="-145" dirty="0">
                <a:latin typeface="Arial"/>
                <a:cs typeface="Arial"/>
              </a:rPr>
              <a:t>Scan  </a:t>
            </a:r>
            <a:r>
              <a:rPr sz="3400" spc="25" dirty="0">
                <a:latin typeface="Arial"/>
                <a:cs typeface="Arial"/>
              </a:rPr>
              <a:t>(modulate</a:t>
            </a:r>
            <a:r>
              <a:rPr sz="3400" spc="-5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intensity)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115296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75" dirty="0"/>
              <a:t>Frame </a:t>
            </a:r>
            <a:r>
              <a:rPr sz="4800" spc="-15" dirty="0"/>
              <a:t>Buffer: </a:t>
            </a:r>
            <a:r>
              <a:rPr sz="4800" spc="70" dirty="0"/>
              <a:t>Memory </a:t>
            </a:r>
            <a:r>
              <a:rPr sz="4800" spc="85" dirty="0"/>
              <a:t>for </a:t>
            </a:r>
            <a:r>
              <a:rPr sz="4800" spc="-180" dirty="0"/>
              <a:t>a </a:t>
            </a:r>
            <a:r>
              <a:rPr sz="4800" spc="-150" dirty="0"/>
              <a:t>Raster</a:t>
            </a:r>
            <a:r>
              <a:rPr sz="4800" spc="85" dirty="0"/>
              <a:t> </a:t>
            </a:r>
            <a:r>
              <a:rPr sz="4800" spc="-15" dirty="0"/>
              <a:t>Display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740551" y="1753394"/>
            <a:ext cx="11523692" cy="6701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6400800" y="9315805"/>
            <a:ext cx="20193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latin typeface="Arial"/>
                <a:cs typeface="Arial"/>
              </a:rPr>
              <a:t>2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8700" y="685800"/>
            <a:ext cx="586041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80" dirty="0"/>
              <a:t>Last</a:t>
            </a:r>
            <a:r>
              <a:rPr spc="-60" dirty="0"/>
              <a:t> </a:t>
            </a:r>
            <a:r>
              <a:rPr spc="165" dirty="0"/>
              <a:t>Lecture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600" y="3098800"/>
            <a:ext cx="57683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spcBef>
                <a:spcPts val="100"/>
              </a:spcBef>
              <a:buSzPct val="145312"/>
              <a:buChar char="•"/>
              <a:tabLst>
                <a:tab pos="457200" algn="l"/>
              </a:tabLst>
            </a:pPr>
            <a:r>
              <a:rPr sz="3200" spc="-20" dirty="0">
                <a:latin typeface="Arial"/>
                <a:cs typeface="Arial"/>
              </a:rPr>
              <a:t>Viewing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25" dirty="0">
                <a:latin typeface="Arial"/>
                <a:cs typeface="Arial"/>
              </a:rPr>
              <a:t>transformation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3684523"/>
            <a:ext cx="216535" cy="1524000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sz="4050" spc="150" dirty="0">
                <a:latin typeface="Arial"/>
                <a:cs typeface="Arial"/>
              </a:rPr>
              <a:t>-</a:t>
            </a: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4050" spc="150" dirty="0">
                <a:latin typeface="Arial"/>
                <a:cs typeface="Arial"/>
              </a:rPr>
              <a:t>-</a:t>
            </a:r>
            <a:endParaRPr sz="4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9600" y="3924300"/>
            <a:ext cx="5567680" cy="1188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90" dirty="0">
                <a:latin typeface="Arial"/>
                <a:cs typeface="Arial"/>
              </a:rPr>
              <a:t>View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150" dirty="0">
                <a:latin typeface="Arial"/>
                <a:cs typeface="Arial"/>
              </a:rPr>
              <a:t>/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70" dirty="0">
                <a:latin typeface="Arial"/>
                <a:cs typeface="Arial"/>
              </a:rPr>
              <a:t>Camera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40" dirty="0">
                <a:latin typeface="Arial"/>
                <a:cs typeface="Arial"/>
              </a:rPr>
              <a:t>transformation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40"/>
              </a:spcBef>
            </a:pPr>
            <a:r>
              <a:rPr sz="2800" spc="-50" dirty="0">
                <a:latin typeface="Arial"/>
                <a:cs typeface="Arial"/>
              </a:rPr>
              <a:t>Projection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40" dirty="0">
                <a:latin typeface="Arial"/>
                <a:cs typeface="Arial"/>
              </a:rPr>
              <a:t>transformation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9600" y="5183123"/>
            <a:ext cx="216535" cy="1524000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sz="4050" spc="150" dirty="0">
                <a:latin typeface="Arial"/>
                <a:cs typeface="Arial"/>
              </a:rPr>
              <a:t>-</a:t>
            </a: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4050" spc="150" dirty="0">
                <a:latin typeface="Arial"/>
                <a:cs typeface="Arial"/>
              </a:rPr>
              <a:t>-</a:t>
            </a:r>
            <a:endParaRPr sz="4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24100" y="5410200"/>
            <a:ext cx="4617085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5" dirty="0">
                <a:latin typeface="Arial"/>
                <a:cs typeface="Arial"/>
              </a:rPr>
              <a:t>Orthographic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projection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0"/>
              </a:spcBef>
            </a:pPr>
            <a:r>
              <a:rPr sz="2800" spc="-55" dirty="0">
                <a:latin typeface="Arial"/>
                <a:cs typeface="Arial"/>
              </a:rPr>
              <a:t>Perspective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projection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51054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5" dirty="0"/>
              <a:t>Flat </a:t>
            </a:r>
            <a:r>
              <a:rPr sz="4800" spc="-110" dirty="0"/>
              <a:t>Panel</a:t>
            </a:r>
            <a:r>
              <a:rPr sz="4800" spc="-30" dirty="0"/>
              <a:t> </a:t>
            </a:r>
            <a:r>
              <a:rPr sz="4800" spc="-60" dirty="0"/>
              <a:t>Displays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1260373" y="1348397"/>
            <a:ext cx="7587051" cy="3026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4574708"/>
            <a:ext cx="13004800" cy="4160520"/>
            <a:chOff x="0" y="4574708"/>
            <a:chExt cx="13004800" cy="4160520"/>
          </a:xfrm>
        </p:grpSpPr>
        <p:sp>
          <p:nvSpPr>
            <p:cNvPr id="5" name="object 5"/>
            <p:cNvSpPr/>
            <p:nvPr/>
          </p:nvSpPr>
          <p:spPr>
            <a:xfrm>
              <a:off x="0" y="4574708"/>
              <a:ext cx="13004799" cy="4159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767479" y="8373700"/>
              <a:ext cx="2103755" cy="351790"/>
            </a:xfrm>
            <a:custGeom>
              <a:avLst/>
              <a:gdLst/>
              <a:ahLst/>
              <a:cxnLst/>
              <a:rect l="l" t="t" r="r" b="b"/>
              <a:pathLst>
                <a:path w="2103754" h="351790">
                  <a:moveTo>
                    <a:pt x="2103221" y="0"/>
                  </a:moveTo>
                  <a:lnTo>
                    <a:pt x="0" y="0"/>
                  </a:lnTo>
                  <a:lnTo>
                    <a:pt x="0" y="351649"/>
                  </a:lnTo>
                  <a:lnTo>
                    <a:pt x="2103221" y="351649"/>
                  </a:lnTo>
                  <a:lnTo>
                    <a:pt x="2103221" y="0"/>
                  </a:lnTo>
                  <a:close/>
                </a:path>
              </a:pathLst>
            </a:custGeom>
            <a:solidFill>
              <a:srgbClr val="FFFFFF">
                <a:alpha val="589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845800" y="8394700"/>
            <a:ext cx="19862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53585F"/>
                </a:solidFill>
                <a:latin typeface="Arial"/>
                <a:cs typeface="Arial"/>
              </a:rPr>
              <a:t>B.Woods, </a:t>
            </a:r>
            <a:r>
              <a:rPr sz="1600" spc="35" dirty="0">
                <a:solidFill>
                  <a:srgbClr val="53585F"/>
                </a:solidFill>
                <a:latin typeface="Arial"/>
                <a:cs typeface="Arial"/>
              </a:rPr>
              <a:t>Android</a:t>
            </a:r>
            <a:r>
              <a:rPr sz="1600" spc="-2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53585F"/>
                </a:solidFill>
                <a:latin typeface="Arial"/>
                <a:cs typeface="Arial"/>
              </a:rPr>
              <a:t>Pit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9271000" y="2679700"/>
            <a:ext cx="24345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65" dirty="0">
                <a:latin typeface="Arial"/>
                <a:cs typeface="Arial"/>
              </a:rPr>
              <a:t>Low-Res </a:t>
            </a:r>
            <a:r>
              <a:rPr sz="2000" spc="-40" dirty="0">
                <a:latin typeface="Arial"/>
                <a:cs typeface="Arial"/>
              </a:rPr>
              <a:t>LCD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Display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7900" y="8826500"/>
            <a:ext cx="24295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5" dirty="0">
                <a:latin typeface="Arial"/>
                <a:cs typeface="Arial"/>
              </a:rPr>
              <a:t>Color </a:t>
            </a:r>
            <a:r>
              <a:rPr sz="2000" spc="-30" dirty="0">
                <a:latin typeface="Arial"/>
                <a:cs typeface="Arial"/>
              </a:rPr>
              <a:t>LCD, </a:t>
            </a:r>
            <a:r>
              <a:rPr sz="2000" spc="-25" dirty="0">
                <a:latin typeface="Arial"/>
                <a:cs typeface="Arial"/>
              </a:rPr>
              <a:t>OLED,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89998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90" dirty="0"/>
              <a:t>LCD </a:t>
            </a:r>
            <a:r>
              <a:rPr sz="4800" spc="10" dirty="0"/>
              <a:t>(Liquid </a:t>
            </a:r>
            <a:r>
              <a:rPr sz="4800" spc="-55" dirty="0"/>
              <a:t>Crystal </a:t>
            </a:r>
            <a:r>
              <a:rPr sz="4800" spc="-60" dirty="0"/>
              <a:t>Display)</a:t>
            </a:r>
            <a:r>
              <a:rPr sz="4800" spc="110" dirty="0"/>
              <a:t> </a:t>
            </a:r>
            <a:r>
              <a:rPr sz="4800" spc="-75" dirty="0"/>
              <a:t>Pixel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60400" y="3225800"/>
            <a:ext cx="5451475" cy="36169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sz="3400" spc="-5" dirty="0">
                <a:latin typeface="Arial"/>
                <a:cs typeface="Arial"/>
              </a:rPr>
              <a:t>Principle: </a:t>
            </a:r>
            <a:r>
              <a:rPr sz="3400" spc="50" dirty="0">
                <a:latin typeface="Arial"/>
                <a:cs typeface="Arial"/>
              </a:rPr>
              <a:t>block </a:t>
            </a:r>
            <a:r>
              <a:rPr sz="3400" spc="60" dirty="0">
                <a:latin typeface="Arial"/>
                <a:cs typeface="Arial"/>
              </a:rPr>
              <a:t>or </a:t>
            </a:r>
            <a:r>
              <a:rPr sz="3400" spc="10" dirty="0">
                <a:latin typeface="Arial"/>
                <a:cs typeface="Arial"/>
              </a:rPr>
              <a:t>transmit  </a:t>
            </a:r>
            <a:r>
              <a:rPr sz="3400" spc="95" dirty="0">
                <a:latin typeface="Arial"/>
                <a:cs typeface="Arial"/>
              </a:rPr>
              <a:t>light </a:t>
            </a:r>
            <a:r>
              <a:rPr sz="3400" spc="60" dirty="0">
                <a:latin typeface="Arial"/>
                <a:cs typeface="Arial"/>
              </a:rPr>
              <a:t>by </a:t>
            </a:r>
            <a:r>
              <a:rPr sz="3400" spc="50" dirty="0">
                <a:latin typeface="Arial"/>
                <a:cs typeface="Arial"/>
              </a:rPr>
              <a:t>twisting</a:t>
            </a:r>
            <a:r>
              <a:rPr sz="3400" spc="-155" dirty="0">
                <a:latin typeface="Arial"/>
                <a:cs typeface="Arial"/>
              </a:rPr>
              <a:t> </a:t>
            </a:r>
            <a:r>
              <a:rPr sz="3400" spc="20" dirty="0">
                <a:latin typeface="Arial"/>
                <a:cs typeface="Arial"/>
              </a:rPr>
              <a:t>polarization</a:t>
            </a:r>
            <a:endParaRPr sz="3400">
              <a:latin typeface="Arial"/>
              <a:cs typeface="Arial"/>
            </a:endParaRPr>
          </a:p>
          <a:p>
            <a:pPr marL="12700" marR="304165">
              <a:lnSpc>
                <a:spcPct val="102899"/>
              </a:lnSpc>
              <a:spcBef>
                <a:spcPts val="1700"/>
              </a:spcBef>
            </a:pPr>
            <a:r>
              <a:rPr sz="3400" spc="35" dirty="0">
                <a:latin typeface="Arial"/>
                <a:cs typeface="Arial"/>
              </a:rPr>
              <a:t>Illumination </a:t>
            </a:r>
            <a:r>
              <a:rPr sz="3400" spc="45" dirty="0">
                <a:latin typeface="Arial"/>
                <a:cs typeface="Arial"/>
              </a:rPr>
              <a:t>from</a:t>
            </a:r>
            <a:r>
              <a:rPr sz="3400" spc="-90" dirty="0">
                <a:latin typeface="Arial"/>
                <a:cs typeface="Arial"/>
              </a:rPr>
              <a:t> </a:t>
            </a:r>
            <a:r>
              <a:rPr sz="3400" spc="45" dirty="0">
                <a:latin typeface="Arial"/>
                <a:cs typeface="Arial"/>
              </a:rPr>
              <a:t>backlight  </a:t>
            </a:r>
            <a:r>
              <a:rPr sz="3400" spc="-15" dirty="0">
                <a:latin typeface="Arial"/>
                <a:cs typeface="Arial"/>
              </a:rPr>
              <a:t>(e.g. </a:t>
            </a:r>
            <a:r>
              <a:rPr sz="3400" dirty="0">
                <a:latin typeface="Arial"/>
                <a:cs typeface="Arial"/>
              </a:rPr>
              <a:t>fluorescent </a:t>
            </a:r>
            <a:r>
              <a:rPr sz="3400" spc="60" dirty="0">
                <a:latin typeface="Arial"/>
                <a:cs typeface="Arial"/>
              </a:rPr>
              <a:t>or</a:t>
            </a:r>
            <a:r>
              <a:rPr sz="3400" spc="5" dirty="0">
                <a:latin typeface="Arial"/>
                <a:cs typeface="Arial"/>
              </a:rPr>
              <a:t> </a:t>
            </a:r>
            <a:r>
              <a:rPr sz="3400" spc="-160" dirty="0">
                <a:latin typeface="Arial"/>
                <a:cs typeface="Arial"/>
              </a:rPr>
              <a:t>LED)</a:t>
            </a:r>
            <a:endParaRPr sz="3400">
              <a:latin typeface="Arial"/>
              <a:cs typeface="Arial"/>
            </a:endParaRPr>
          </a:p>
          <a:p>
            <a:pPr marL="12700" marR="1232535">
              <a:lnSpc>
                <a:spcPct val="100499"/>
              </a:lnSpc>
              <a:spcBef>
                <a:spcPts val="1800"/>
              </a:spcBef>
            </a:pPr>
            <a:r>
              <a:rPr sz="3400" spc="45" dirty="0">
                <a:latin typeface="Arial"/>
                <a:cs typeface="Arial"/>
              </a:rPr>
              <a:t>Intermediate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15" dirty="0">
                <a:latin typeface="Arial"/>
                <a:cs typeface="Arial"/>
              </a:rPr>
              <a:t>intensity  </a:t>
            </a:r>
            <a:r>
              <a:rPr sz="3400" spc="-35" dirty="0">
                <a:latin typeface="Arial"/>
                <a:cs typeface="Arial"/>
              </a:rPr>
              <a:t>levels </a:t>
            </a:r>
            <a:r>
              <a:rPr sz="3400" spc="60" dirty="0">
                <a:latin typeface="Arial"/>
                <a:cs typeface="Arial"/>
              </a:rPr>
              <a:t>by </a:t>
            </a:r>
            <a:r>
              <a:rPr sz="3400" spc="30" dirty="0">
                <a:latin typeface="Arial"/>
                <a:cs typeface="Arial"/>
              </a:rPr>
              <a:t>partial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spc="35" dirty="0">
                <a:latin typeface="Arial"/>
                <a:cs typeface="Arial"/>
              </a:rPr>
              <a:t>twist</a:t>
            </a:r>
            <a:endParaRPr sz="3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77515" y="2229459"/>
            <a:ext cx="5289364" cy="5820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420600" y="4011167"/>
            <a:ext cx="372745" cy="1691639"/>
          </a:xfrm>
          <a:prstGeom prst="rect">
            <a:avLst/>
          </a:prstGeom>
        </p:spPr>
        <p:txBody>
          <a:bodyPr vert="vert270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Arial"/>
                <a:cs typeface="Arial"/>
              </a:rPr>
              <a:t>[H&amp;B </a:t>
            </a:r>
            <a:r>
              <a:rPr sz="2000" spc="45" dirty="0">
                <a:latin typeface="Arial"/>
                <a:cs typeface="Arial"/>
              </a:rPr>
              <a:t>fig.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2-16]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49022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80" dirty="0"/>
              <a:t>LED </a:t>
            </a:r>
            <a:r>
              <a:rPr sz="4800" spc="-40" dirty="0"/>
              <a:t>Array</a:t>
            </a:r>
            <a:r>
              <a:rPr sz="4800" spc="114" dirty="0"/>
              <a:t> </a:t>
            </a:r>
            <a:r>
              <a:rPr sz="4800" spc="-15" dirty="0"/>
              <a:t>Display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1906841" y="1451102"/>
            <a:ext cx="9173057" cy="6879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75100" y="8458200"/>
            <a:ext cx="502920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5" dirty="0">
                <a:latin typeface="Arial"/>
                <a:cs typeface="Arial"/>
              </a:rPr>
              <a:t>Light </a:t>
            </a:r>
            <a:r>
              <a:rPr sz="3400" spc="90" dirty="0">
                <a:latin typeface="Arial"/>
                <a:cs typeface="Arial"/>
              </a:rPr>
              <a:t>emitting </a:t>
            </a:r>
            <a:r>
              <a:rPr sz="3400" spc="110" dirty="0">
                <a:latin typeface="Arial"/>
                <a:cs typeface="Arial"/>
              </a:rPr>
              <a:t>diode</a:t>
            </a:r>
            <a:r>
              <a:rPr sz="3400" spc="-190" dirty="0">
                <a:latin typeface="Arial"/>
                <a:cs typeface="Arial"/>
              </a:rPr>
              <a:t> </a:t>
            </a:r>
            <a:r>
              <a:rPr sz="3400" spc="-65" dirty="0">
                <a:latin typeface="Arial"/>
                <a:cs typeface="Arial"/>
              </a:rPr>
              <a:t>array</a:t>
            </a:r>
            <a:endParaRPr sz="3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104482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35" dirty="0"/>
              <a:t>Electrophoretic </a:t>
            </a:r>
            <a:r>
              <a:rPr sz="4800" spc="-35" dirty="0"/>
              <a:t>(Electronic </a:t>
            </a:r>
            <a:r>
              <a:rPr sz="4800" spc="-130" dirty="0"/>
              <a:t>Ink)</a:t>
            </a:r>
            <a:r>
              <a:rPr sz="4800" spc="5" dirty="0"/>
              <a:t> </a:t>
            </a:r>
            <a:r>
              <a:rPr sz="4800" spc="-15" dirty="0"/>
              <a:t>Display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6389217" y="4037939"/>
            <a:ext cx="5457812" cy="2203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1878" y="1678441"/>
            <a:ext cx="4722617" cy="6922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373768" y="4426894"/>
            <a:ext cx="500380" cy="189801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80"/>
              </a:lnSpc>
            </a:pPr>
            <a:r>
              <a:rPr sz="1600" spc="-35" dirty="0">
                <a:latin typeface="Arial"/>
                <a:cs typeface="Arial"/>
              </a:rPr>
              <a:t>[Wikimedia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75" dirty="0">
                <a:latin typeface="Arial"/>
                <a:cs typeface="Arial"/>
              </a:rPr>
              <a:t>Commons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10"/>
              </a:lnSpc>
            </a:pPr>
            <a:r>
              <a:rPr sz="1600" spc="-95" dirty="0">
                <a:latin typeface="Arial"/>
                <a:cs typeface="Arial"/>
              </a:rPr>
              <a:t>—</a:t>
            </a:r>
            <a:r>
              <a:rPr sz="1600" u="sng" spc="-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Senarclens</a:t>
            </a:r>
            <a:r>
              <a:rPr sz="1600" spc="-95" dirty="0">
                <a:latin typeface="Arial"/>
                <a:cs typeface="Arial"/>
              </a:rPr>
              <a:t>]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5200" y="3787140"/>
            <a:ext cx="8505190" cy="195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33600">
              <a:lnSpc>
                <a:spcPct val="113100"/>
              </a:lnSpc>
              <a:spcBef>
                <a:spcPts val="100"/>
              </a:spcBef>
            </a:pPr>
            <a:r>
              <a:rPr sz="5600" spc="-70" dirty="0"/>
              <a:t>Rasterization:  </a:t>
            </a:r>
            <a:r>
              <a:rPr sz="5600" spc="40" dirty="0"/>
              <a:t>Drawing </a:t>
            </a:r>
            <a:r>
              <a:rPr sz="5600" spc="250" dirty="0"/>
              <a:t>to </a:t>
            </a:r>
            <a:r>
              <a:rPr sz="5600" spc="-175" dirty="0"/>
              <a:t>Raster</a:t>
            </a:r>
            <a:r>
              <a:rPr sz="5600" spc="-330" dirty="0"/>
              <a:t> </a:t>
            </a:r>
            <a:r>
              <a:rPr sz="5600" spc="-70" dirty="0"/>
              <a:t>Displays</a:t>
            </a:r>
            <a:endParaRPr sz="5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44983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0" dirty="0"/>
              <a:t>Polygon</a:t>
            </a:r>
            <a:r>
              <a:rPr sz="4800" spc="-60" dirty="0"/>
              <a:t> </a:t>
            </a:r>
            <a:r>
              <a:rPr sz="4800" spc="-75" dirty="0"/>
              <a:t>Meshes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0" y="1726183"/>
            <a:ext cx="13004800" cy="6746875"/>
            <a:chOff x="0" y="1726183"/>
            <a:chExt cx="13004800" cy="6746875"/>
          </a:xfrm>
        </p:grpSpPr>
        <p:sp>
          <p:nvSpPr>
            <p:cNvPr id="4" name="object 4"/>
            <p:cNvSpPr/>
            <p:nvPr/>
          </p:nvSpPr>
          <p:spPr>
            <a:xfrm>
              <a:off x="0" y="1726183"/>
              <a:ext cx="13004800" cy="67468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030724" y="8044892"/>
              <a:ext cx="1939289" cy="415290"/>
            </a:xfrm>
            <a:custGeom>
              <a:avLst/>
              <a:gdLst/>
              <a:ahLst/>
              <a:cxnLst/>
              <a:rect l="l" t="t" r="r" b="b"/>
              <a:pathLst>
                <a:path w="1939290" h="415290">
                  <a:moveTo>
                    <a:pt x="1939150" y="0"/>
                  </a:moveTo>
                  <a:lnTo>
                    <a:pt x="0" y="0"/>
                  </a:lnTo>
                  <a:lnTo>
                    <a:pt x="0" y="415149"/>
                  </a:lnTo>
                  <a:lnTo>
                    <a:pt x="1939150" y="415149"/>
                  </a:lnTo>
                  <a:lnTo>
                    <a:pt x="1939150" y="0"/>
                  </a:lnTo>
                  <a:close/>
                </a:path>
              </a:pathLst>
            </a:custGeom>
            <a:solidFill>
              <a:srgbClr val="000000">
                <a:alpha val="502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099800" y="8064500"/>
            <a:ext cx="180911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FFFF"/>
                </a:solidFill>
                <a:latin typeface="Arial"/>
                <a:cs typeface="Arial"/>
              </a:rPr>
              <a:t>Life </a:t>
            </a:r>
            <a:r>
              <a:rPr sz="2000" spc="9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Pi</a:t>
            </a:r>
            <a:r>
              <a:rPr sz="2000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(2012)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44297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0" dirty="0"/>
              <a:t>Triangle</a:t>
            </a:r>
            <a:r>
              <a:rPr sz="4800" spc="-60" dirty="0"/>
              <a:t> </a:t>
            </a:r>
            <a:r>
              <a:rPr sz="4800" spc="-75" dirty="0"/>
              <a:t>Meshes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3738872" y="2149687"/>
            <a:ext cx="5617352" cy="55992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44297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0" dirty="0"/>
              <a:t>Triangle</a:t>
            </a:r>
            <a:r>
              <a:rPr sz="4800" spc="-60" dirty="0"/>
              <a:t> </a:t>
            </a:r>
            <a:r>
              <a:rPr sz="4800" spc="-75" dirty="0"/>
              <a:t>Meshes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3148604" y="1819940"/>
            <a:ext cx="6707577" cy="66735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112007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85" dirty="0"/>
              <a:t>Triangles </a:t>
            </a:r>
            <a:r>
              <a:rPr sz="4800" dirty="0"/>
              <a:t>- </a:t>
            </a:r>
            <a:r>
              <a:rPr sz="4800" spc="5" dirty="0"/>
              <a:t>Fundamental </a:t>
            </a:r>
            <a:r>
              <a:rPr sz="4800" spc="-90" dirty="0"/>
              <a:t>Shape</a:t>
            </a:r>
            <a:r>
              <a:rPr sz="4800" spc="55" dirty="0"/>
              <a:t> </a:t>
            </a:r>
            <a:r>
              <a:rPr sz="4800" spc="-30" dirty="0"/>
              <a:t>Primitives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60400" y="1844548"/>
            <a:ext cx="10365105" cy="643382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3400" spc="-25" dirty="0">
                <a:latin typeface="Arial"/>
                <a:cs typeface="Arial"/>
              </a:rPr>
              <a:t>Why</a:t>
            </a:r>
            <a:r>
              <a:rPr sz="3400" spc="-5" dirty="0">
                <a:latin typeface="Arial"/>
                <a:cs typeface="Arial"/>
              </a:rPr>
              <a:t> </a:t>
            </a:r>
            <a:r>
              <a:rPr sz="3400" spc="-15" dirty="0">
                <a:latin typeface="Arial"/>
                <a:cs typeface="Arial"/>
              </a:rPr>
              <a:t>triangles?</a:t>
            </a:r>
            <a:endParaRPr sz="3400">
              <a:latin typeface="Arial"/>
              <a:cs typeface="Arial"/>
            </a:endParaRPr>
          </a:p>
          <a:p>
            <a:pPr marL="825500" indent="-431800">
              <a:lnSpc>
                <a:spcPct val="100000"/>
              </a:lnSpc>
              <a:spcBef>
                <a:spcPts val="1820"/>
              </a:spcBef>
              <a:buSzPct val="125000"/>
              <a:buChar char="•"/>
              <a:tabLst>
                <a:tab pos="825500" algn="l"/>
              </a:tabLst>
            </a:pPr>
            <a:r>
              <a:rPr sz="3400" spc="60" dirty="0">
                <a:latin typeface="Arial"/>
                <a:cs typeface="Arial"/>
              </a:rPr>
              <a:t>Most </a:t>
            </a:r>
            <a:r>
              <a:rPr sz="3400" spc="-40" dirty="0">
                <a:latin typeface="Arial"/>
                <a:cs typeface="Arial"/>
              </a:rPr>
              <a:t>basic</a:t>
            </a:r>
            <a:r>
              <a:rPr sz="3400" spc="-65" dirty="0">
                <a:latin typeface="Arial"/>
                <a:cs typeface="Arial"/>
              </a:rPr>
              <a:t> </a:t>
            </a:r>
            <a:r>
              <a:rPr sz="3400" spc="85" dirty="0">
                <a:latin typeface="Arial"/>
                <a:cs typeface="Arial"/>
              </a:rPr>
              <a:t>polygon</a:t>
            </a:r>
            <a:endParaRPr sz="3400">
              <a:latin typeface="Arial"/>
              <a:cs typeface="Arial"/>
            </a:endParaRPr>
          </a:p>
          <a:p>
            <a:pPr marL="1206500" lvl="1" indent="-431800">
              <a:lnSpc>
                <a:spcPct val="100000"/>
              </a:lnSpc>
              <a:spcBef>
                <a:spcPts val="1920"/>
              </a:spcBef>
              <a:buSzPct val="125000"/>
              <a:buChar char="•"/>
              <a:tabLst>
                <a:tab pos="1206500" algn="l"/>
              </a:tabLst>
            </a:pPr>
            <a:r>
              <a:rPr sz="3400" spc="-80" dirty="0">
                <a:latin typeface="Arial"/>
                <a:cs typeface="Arial"/>
              </a:rPr>
              <a:t>Break </a:t>
            </a:r>
            <a:r>
              <a:rPr sz="3400" spc="90" dirty="0">
                <a:latin typeface="Arial"/>
                <a:cs typeface="Arial"/>
              </a:rPr>
              <a:t>up </a:t>
            </a:r>
            <a:r>
              <a:rPr sz="3400" spc="60" dirty="0">
                <a:latin typeface="Arial"/>
                <a:cs typeface="Arial"/>
              </a:rPr>
              <a:t>other</a:t>
            </a:r>
            <a:r>
              <a:rPr sz="3400" spc="-15" dirty="0">
                <a:latin typeface="Arial"/>
                <a:cs typeface="Arial"/>
              </a:rPr>
              <a:t> </a:t>
            </a:r>
            <a:r>
              <a:rPr sz="3400" spc="45" dirty="0">
                <a:latin typeface="Arial"/>
                <a:cs typeface="Arial"/>
              </a:rPr>
              <a:t>polygons</a:t>
            </a:r>
            <a:endParaRPr sz="3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6700">
              <a:latin typeface="Arial"/>
              <a:cs typeface="Arial"/>
            </a:endParaRPr>
          </a:p>
          <a:p>
            <a:pPr marL="825500" indent="-431800">
              <a:lnSpc>
                <a:spcPct val="100000"/>
              </a:lnSpc>
              <a:buSzPct val="125000"/>
              <a:buChar char="•"/>
              <a:tabLst>
                <a:tab pos="825500" algn="l"/>
              </a:tabLst>
            </a:pPr>
            <a:r>
              <a:rPr sz="3400" spc="20" dirty="0">
                <a:latin typeface="Arial"/>
                <a:cs typeface="Arial"/>
              </a:rPr>
              <a:t>Unique</a:t>
            </a:r>
            <a:r>
              <a:rPr sz="3400" spc="-5" dirty="0">
                <a:latin typeface="Arial"/>
                <a:cs typeface="Arial"/>
              </a:rPr>
              <a:t> </a:t>
            </a:r>
            <a:r>
              <a:rPr sz="3400" spc="40" dirty="0">
                <a:latin typeface="Arial"/>
                <a:cs typeface="Arial"/>
              </a:rPr>
              <a:t>properties</a:t>
            </a:r>
            <a:endParaRPr sz="3400">
              <a:latin typeface="Arial"/>
              <a:cs typeface="Arial"/>
            </a:endParaRPr>
          </a:p>
          <a:p>
            <a:pPr marL="1206500" lvl="1" indent="-431800">
              <a:lnSpc>
                <a:spcPct val="100000"/>
              </a:lnSpc>
              <a:spcBef>
                <a:spcPts val="1820"/>
              </a:spcBef>
              <a:buSzPct val="125000"/>
              <a:buChar char="•"/>
              <a:tabLst>
                <a:tab pos="1206500" algn="l"/>
              </a:tabLst>
            </a:pPr>
            <a:r>
              <a:rPr sz="3400" spc="10" dirty="0">
                <a:latin typeface="Arial"/>
                <a:cs typeface="Arial"/>
              </a:rPr>
              <a:t>Guaranteed </a:t>
            </a:r>
            <a:r>
              <a:rPr sz="3400" spc="150" dirty="0">
                <a:latin typeface="Arial"/>
                <a:cs typeface="Arial"/>
              </a:rPr>
              <a:t>to </a:t>
            </a:r>
            <a:r>
              <a:rPr sz="3400" spc="90" dirty="0">
                <a:latin typeface="Arial"/>
                <a:cs typeface="Arial"/>
              </a:rPr>
              <a:t>be</a:t>
            </a:r>
            <a:r>
              <a:rPr sz="3400" spc="-165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planar</a:t>
            </a:r>
            <a:endParaRPr sz="3400">
              <a:latin typeface="Arial"/>
              <a:cs typeface="Arial"/>
            </a:endParaRPr>
          </a:p>
          <a:p>
            <a:pPr marL="1206500" lvl="1" indent="-431800">
              <a:lnSpc>
                <a:spcPct val="100000"/>
              </a:lnSpc>
              <a:spcBef>
                <a:spcPts val="1820"/>
              </a:spcBef>
              <a:buSzPct val="125000"/>
              <a:buChar char="•"/>
              <a:tabLst>
                <a:tab pos="1206500" algn="l"/>
              </a:tabLst>
            </a:pPr>
            <a:r>
              <a:rPr sz="3400" spc="45" dirty="0">
                <a:latin typeface="Arial"/>
                <a:cs typeface="Arial"/>
              </a:rPr>
              <a:t>Well-defined</a:t>
            </a:r>
            <a:r>
              <a:rPr sz="3400" spc="-5" dirty="0">
                <a:latin typeface="Arial"/>
                <a:cs typeface="Arial"/>
              </a:rPr>
              <a:t> </a:t>
            </a:r>
            <a:r>
              <a:rPr sz="3400" spc="50" dirty="0">
                <a:latin typeface="Arial"/>
                <a:cs typeface="Arial"/>
              </a:rPr>
              <a:t>interior</a:t>
            </a:r>
            <a:endParaRPr sz="3400">
              <a:latin typeface="Arial"/>
              <a:cs typeface="Arial"/>
            </a:endParaRPr>
          </a:p>
          <a:p>
            <a:pPr marL="1206500" marR="5080" lvl="1" indent="-431800">
              <a:lnSpc>
                <a:spcPct val="102899"/>
              </a:lnSpc>
              <a:spcBef>
                <a:spcPts val="1700"/>
              </a:spcBef>
              <a:buSzPct val="125000"/>
              <a:buChar char="•"/>
              <a:tabLst>
                <a:tab pos="1206500" algn="l"/>
              </a:tabLst>
            </a:pPr>
            <a:r>
              <a:rPr sz="3400" spc="45" dirty="0">
                <a:latin typeface="Arial"/>
                <a:cs typeface="Arial"/>
              </a:rPr>
              <a:t>Well-defined </a:t>
            </a:r>
            <a:r>
              <a:rPr sz="3400" spc="90" dirty="0">
                <a:latin typeface="Arial"/>
                <a:cs typeface="Arial"/>
              </a:rPr>
              <a:t>method </a:t>
            </a:r>
            <a:r>
              <a:rPr sz="3400" spc="60" dirty="0">
                <a:latin typeface="Arial"/>
                <a:cs typeface="Arial"/>
              </a:rPr>
              <a:t>for </a:t>
            </a:r>
            <a:r>
              <a:rPr sz="3400" spc="70" dirty="0">
                <a:latin typeface="Arial"/>
                <a:cs typeface="Arial"/>
              </a:rPr>
              <a:t>interpolating </a:t>
            </a:r>
            <a:r>
              <a:rPr sz="3400" spc="-65" dirty="0">
                <a:latin typeface="Arial"/>
                <a:cs typeface="Arial"/>
              </a:rPr>
              <a:t>values</a:t>
            </a:r>
            <a:r>
              <a:rPr sz="3400" spc="-310" dirty="0">
                <a:latin typeface="Arial"/>
                <a:cs typeface="Arial"/>
              </a:rPr>
              <a:t> </a:t>
            </a:r>
            <a:r>
              <a:rPr sz="3400" spc="25" dirty="0">
                <a:latin typeface="Arial"/>
                <a:cs typeface="Arial"/>
              </a:rPr>
              <a:t>at  </a:t>
            </a:r>
            <a:r>
              <a:rPr sz="3400" spc="-20" dirty="0">
                <a:latin typeface="Arial"/>
                <a:cs typeface="Arial"/>
              </a:rPr>
              <a:t>vertices </a:t>
            </a:r>
            <a:r>
              <a:rPr sz="3400" spc="15" dirty="0">
                <a:latin typeface="Arial"/>
                <a:cs typeface="Arial"/>
              </a:rPr>
              <a:t>over </a:t>
            </a:r>
            <a:r>
              <a:rPr sz="3400" spc="45" dirty="0">
                <a:latin typeface="Arial"/>
                <a:cs typeface="Arial"/>
              </a:rPr>
              <a:t>triangle </a:t>
            </a:r>
            <a:r>
              <a:rPr sz="3400" spc="-15" dirty="0">
                <a:latin typeface="Arial"/>
                <a:cs typeface="Arial"/>
              </a:rPr>
              <a:t>(barycentric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40" dirty="0">
                <a:latin typeface="Arial"/>
                <a:cs typeface="Arial"/>
              </a:rPr>
              <a:t>interpolation)</a:t>
            </a:r>
            <a:endParaRPr sz="3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31122" y="1298875"/>
            <a:ext cx="5556719" cy="5272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34560" y="1912848"/>
            <a:ext cx="10635615" cy="5245100"/>
            <a:chOff x="1534560" y="1912848"/>
            <a:chExt cx="10635615" cy="5245100"/>
          </a:xfrm>
        </p:grpSpPr>
        <p:sp>
          <p:nvSpPr>
            <p:cNvPr id="3" name="object 3"/>
            <p:cNvSpPr/>
            <p:nvPr/>
          </p:nvSpPr>
          <p:spPr>
            <a:xfrm>
              <a:off x="1582750" y="2413850"/>
              <a:ext cx="4270375" cy="3129280"/>
            </a:xfrm>
            <a:custGeom>
              <a:avLst/>
              <a:gdLst/>
              <a:ahLst/>
              <a:cxnLst/>
              <a:rect l="l" t="t" r="r" b="b"/>
              <a:pathLst>
                <a:path w="4270375" h="3129279">
                  <a:moveTo>
                    <a:pt x="0" y="0"/>
                  </a:moveTo>
                  <a:lnTo>
                    <a:pt x="684872" y="3128708"/>
                  </a:lnTo>
                  <a:lnTo>
                    <a:pt x="4269841" y="23439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2E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34560" y="2376709"/>
              <a:ext cx="108369" cy="10837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92412" y="4688249"/>
              <a:ext cx="108369" cy="1083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31996" y="5471318"/>
              <a:ext cx="108378" cy="1083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934733" y="1919198"/>
              <a:ext cx="5229225" cy="5220335"/>
            </a:xfrm>
            <a:custGeom>
              <a:avLst/>
              <a:gdLst/>
              <a:ahLst/>
              <a:cxnLst/>
              <a:rect l="l" t="t" r="r" b="b"/>
              <a:pathLst>
                <a:path w="5229225" h="5220334">
                  <a:moveTo>
                    <a:pt x="0" y="0"/>
                  </a:moveTo>
                  <a:lnTo>
                    <a:pt x="5228945" y="0"/>
                  </a:lnTo>
                  <a:lnTo>
                    <a:pt x="5228945" y="5219788"/>
                  </a:lnTo>
                  <a:lnTo>
                    <a:pt x="0" y="521978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37130" y="1925726"/>
              <a:ext cx="0" cy="5231130"/>
            </a:xfrm>
            <a:custGeom>
              <a:avLst/>
              <a:gdLst/>
              <a:ahLst/>
              <a:cxnLst/>
              <a:rect l="l" t="t" r="r" b="b"/>
              <a:pathLst>
                <a:path h="5231130">
                  <a:moveTo>
                    <a:pt x="0" y="52305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86243" y="1925726"/>
              <a:ext cx="0" cy="5231130"/>
            </a:xfrm>
            <a:custGeom>
              <a:avLst/>
              <a:gdLst/>
              <a:ahLst/>
              <a:cxnLst/>
              <a:rect l="l" t="t" r="r" b="b"/>
              <a:pathLst>
                <a:path h="5231130">
                  <a:moveTo>
                    <a:pt x="0" y="52305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538893" y="1925726"/>
              <a:ext cx="0" cy="5231130"/>
            </a:xfrm>
            <a:custGeom>
              <a:avLst/>
              <a:gdLst/>
              <a:ahLst/>
              <a:cxnLst/>
              <a:rect l="l" t="t" r="r" b="b"/>
              <a:pathLst>
                <a:path h="5231130">
                  <a:moveTo>
                    <a:pt x="0" y="52305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888005" y="1925726"/>
              <a:ext cx="0" cy="5231130"/>
            </a:xfrm>
            <a:custGeom>
              <a:avLst/>
              <a:gdLst/>
              <a:ahLst/>
              <a:cxnLst/>
              <a:rect l="l" t="t" r="r" b="b"/>
              <a:pathLst>
                <a:path h="5231130">
                  <a:moveTo>
                    <a:pt x="0" y="52305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515218" y="1925726"/>
              <a:ext cx="0" cy="5231130"/>
            </a:xfrm>
            <a:custGeom>
              <a:avLst/>
              <a:gdLst/>
              <a:ahLst/>
              <a:cxnLst/>
              <a:rect l="l" t="t" r="r" b="b"/>
              <a:pathLst>
                <a:path h="5231130">
                  <a:moveTo>
                    <a:pt x="0" y="52305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189781" y="1925726"/>
              <a:ext cx="0" cy="5231130"/>
            </a:xfrm>
            <a:custGeom>
              <a:avLst/>
              <a:gdLst/>
              <a:ahLst/>
              <a:cxnLst/>
              <a:rect l="l" t="t" r="r" b="b"/>
              <a:pathLst>
                <a:path h="5231130">
                  <a:moveTo>
                    <a:pt x="0" y="52305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840656" y="1925726"/>
              <a:ext cx="0" cy="5231130"/>
            </a:xfrm>
            <a:custGeom>
              <a:avLst/>
              <a:gdLst/>
              <a:ahLst/>
              <a:cxnLst/>
              <a:rect l="l" t="t" r="r" b="b"/>
              <a:pathLst>
                <a:path h="5231130">
                  <a:moveTo>
                    <a:pt x="0" y="52305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816981" y="1925726"/>
              <a:ext cx="0" cy="5231130"/>
            </a:xfrm>
            <a:custGeom>
              <a:avLst/>
              <a:gdLst/>
              <a:ahLst/>
              <a:cxnLst/>
              <a:rect l="l" t="t" r="r" b="b"/>
              <a:pathLst>
                <a:path h="5231130">
                  <a:moveTo>
                    <a:pt x="0" y="52305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166106" y="1925726"/>
              <a:ext cx="0" cy="5231130"/>
            </a:xfrm>
            <a:custGeom>
              <a:avLst/>
              <a:gdLst/>
              <a:ahLst/>
              <a:cxnLst/>
              <a:rect l="l" t="t" r="r" b="b"/>
              <a:pathLst>
                <a:path h="5231130">
                  <a:moveTo>
                    <a:pt x="0" y="52305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60805" y="1925726"/>
              <a:ext cx="0" cy="5231130"/>
            </a:xfrm>
            <a:custGeom>
              <a:avLst/>
              <a:gdLst/>
              <a:ahLst/>
              <a:cxnLst/>
              <a:rect l="l" t="t" r="r" b="b"/>
              <a:pathLst>
                <a:path h="5231130">
                  <a:moveTo>
                    <a:pt x="0" y="52305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911680" y="1925726"/>
              <a:ext cx="0" cy="5231130"/>
            </a:xfrm>
            <a:custGeom>
              <a:avLst/>
              <a:gdLst/>
              <a:ahLst/>
              <a:cxnLst/>
              <a:rect l="l" t="t" r="r" b="b"/>
              <a:pathLst>
                <a:path h="5231130">
                  <a:moveTo>
                    <a:pt x="0" y="52305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562568" y="1925726"/>
              <a:ext cx="0" cy="5231130"/>
            </a:xfrm>
            <a:custGeom>
              <a:avLst/>
              <a:gdLst/>
              <a:ahLst/>
              <a:cxnLst/>
              <a:rect l="l" t="t" r="r" b="b"/>
              <a:pathLst>
                <a:path h="5231130">
                  <a:moveTo>
                    <a:pt x="0" y="52305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864331" y="1925726"/>
              <a:ext cx="0" cy="5231130"/>
            </a:xfrm>
            <a:custGeom>
              <a:avLst/>
              <a:gdLst/>
              <a:ahLst/>
              <a:cxnLst/>
              <a:rect l="l" t="t" r="r" b="b"/>
              <a:pathLst>
                <a:path h="5231130">
                  <a:moveTo>
                    <a:pt x="0" y="52305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13456" y="1925726"/>
              <a:ext cx="0" cy="5231130"/>
            </a:xfrm>
            <a:custGeom>
              <a:avLst/>
              <a:gdLst/>
              <a:ahLst/>
              <a:cxnLst/>
              <a:rect l="l" t="t" r="r" b="b"/>
              <a:pathLst>
                <a:path h="5231130">
                  <a:moveTo>
                    <a:pt x="0" y="52305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491544" y="1925726"/>
              <a:ext cx="0" cy="5231130"/>
            </a:xfrm>
            <a:custGeom>
              <a:avLst/>
              <a:gdLst/>
              <a:ahLst/>
              <a:cxnLst/>
              <a:rect l="l" t="t" r="r" b="b"/>
              <a:pathLst>
                <a:path h="5231130">
                  <a:moveTo>
                    <a:pt x="0" y="52305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935482" y="5842774"/>
              <a:ext cx="5231130" cy="0"/>
            </a:xfrm>
            <a:custGeom>
              <a:avLst/>
              <a:gdLst/>
              <a:ahLst/>
              <a:cxnLst/>
              <a:rect l="l" t="t" r="r" b="b"/>
              <a:pathLst>
                <a:path w="5231130">
                  <a:moveTo>
                    <a:pt x="523058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35482" y="6493662"/>
              <a:ext cx="5231130" cy="0"/>
            </a:xfrm>
            <a:custGeom>
              <a:avLst/>
              <a:gdLst/>
              <a:ahLst/>
              <a:cxnLst/>
              <a:rect l="l" t="t" r="r" b="b"/>
              <a:pathLst>
                <a:path w="5231130">
                  <a:moveTo>
                    <a:pt x="523058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935482" y="4541011"/>
              <a:ext cx="5231130" cy="0"/>
            </a:xfrm>
            <a:custGeom>
              <a:avLst/>
              <a:gdLst/>
              <a:ahLst/>
              <a:cxnLst/>
              <a:rect l="l" t="t" r="r" b="b"/>
              <a:pathLst>
                <a:path w="5231130">
                  <a:moveTo>
                    <a:pt x="523058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935482" y="5191899"/>
              <a:ext cx="5231130" cy="0"/>
            </a:xfrm>
            <a:custGeom>
              <a:avLst/>
              <a:gdLst/>
              <a:ahLst/>
              <a:cxnLst/>
              <a:rect l="l" t="t" r="r" b="b"/>
              <a:pathLst>
                <a:path w="5231130">
                  <a:moveTo>
                    <a:pt x="523058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935482" y="3564686"/>
              <a:ext cx="5231130" cy="0"/>
            </a:xfrm>
            <a:custGeom>
              <a:avLst/>
              <a:gdLst/>
              <a:ahLst/>
              <a:cxnLst/>
              <a:rect l="l" t="t" r="r" b="b"/>
              <a:pathLst>
                <a:path w="5231130">
                  <a:moveTo>
                    <a:pt x="523058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935482" y="3890124"/>
              <a:ext cx="5231130" cy="0"/>
            </a:xfrm>
            <a:custGeom>
              <a:avLst/>
              <a:gdLst/>
              <a:ahLst/>
              <a:cxnLst/>
              <a:rect l="l" t="t" r="r" b="b"/>
              <a:pathLst>
                <a:path w="5231130">
                  <a:moveTo>
                    <a:pt x="523058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35482" y="3239249"/>
              <a:ext cx="5231130" cy="0"/>
            </a:xfrm>
            <a:custGeom>
              <a:avLst/>
              <a:gdLst/>
              <a:ahLst/>
              <a:cxnLst/>
              <a:rect l="l" t="t" r="r" b="b"/>
              <a:pathLst>
                <a:path w="5231130">
                  <a:moveTo>
                    <a:pt x="523058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35482" y="2262924"/>
              <a:ext cx="5231130" cy="0"/>
            </a:xfrm>
            <a:custGeom>
              <a:avLst/>
              <a:gdLst/>
              <a:ahLst/>
              <a:cxnLst/>
              <a:rect l="l" t="t" r="r" b="b"/>
              <a:pathLst>
                <a:path w="5231130">
                  <a:moveTo>
                    <a:pt x="523058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935482" y="2913799"/>
              <a:ext cx="5231130" cy="0"/>
            </a:xfrm>
            <a:custGeom>
              <a:avLst/>
              <a:gdLst/>
              <a:ahLst/>
              <a:cxnLst/>
              <a:rect l="l" t="t" r="r" b="b"/>
              <a:pathLst>
                <a:path w="5231130">
                  <a:moveTo>
                    <a:pt x="523058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935482" y="6819099"/>
              <a:ext cx="5231130" cy="0"/>
            </a:xfrm>
            <a:custGeom>
              <a:avLst/>
              <a:gdLst/>
              <a:ahLst/>
              <a:cxnLst/>
              <a:rect l="l" t="t" r="r" b="b"/>
              <a:pathLst>
                <a:path w="5231130">
                  <a:moveTo>
                    <a:pt x="523058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935482" y="6168224"/>
              <a:ext cx="5231130" cy="0"/>
            </a:xfrm>
            <a:custGeom>
              <a:avLst/>
              <a:gdLst/>
              <a:ahLst/>
              <a:cxnLst/>
              <a:rect l="l" t="t" r="r" b="b"/>
              <a:pathLst>
                <a:path w="5231130">
                  <a:moveTo>
                    <a:pt x="523058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935482" y="5517337"/>
              <a:ext cx="5231130" cy="0"/>
            </a:xfrm>
            <a:custGeom>
              <a:avLst/>
              <a:gdLst/>
              <a:ahLst/>
              <a:cxnLst/>
              <a:rect l="l" t="t" r="r" b="b"/>
              <a:pathLst>
                <a:path w="5231130">
                  <a:moveTo>
                    <a:pt x="523058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935482" y="4215574"/>
              <a:ext cx="5231130" cy="0"/>
            </a:xfrm>
            <a:custGeom>
              <a:avLst/>
              <a:gdLst/>
              <a:ahLst/>
              <a:cxnLst/>
              <a:rect l="l" t="t" r="r" b="b"/>
              <a:pathLst>
                <a:path w="5231130">
                  <a:moveTo>
                    <a:pt x="523058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935482" y="4866449"/>
              <a:ext cx="5231130" cy="0"/>
            </a:xfrm>
            <a:custGeom>
              <a:avLst/>
              <a:gdLst/>
              <a:ahLst/>
              <a:cxnLst/>
              <a:rect l="l" t="t" r="r" b="b"/>
              <a:pathLst>
                <a:path w="5231130">
                  <a:moveTo>
                    <a:pt x="523058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935482" y="2588361"/>
              <a:ext cx="5231130" cy="0"/>
            </a:xfrm>
            <a:custGeom>
              <a:avLst/>
              <a:gdLst/>
              <a:ahLst/>
              <a:cxnLst/>
              <a:rect l="l" t="t" r="r" b="b"/>
              <a:pathLst>
                <a:path w="5231130">
                  <a:moveTo>
                    <a:pt x="523058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042799" y="4103534"/>
              <a:ext cx="915669" cy="442595"/>
            </a:xfrm>
            <a:custGeom>
              <a:avLst/>
              <a:gdLst/>
              <a:ahLst/>
              <a:cxnLst/>
              <a:rect l="l" t="t" r="r" b="b"/>
              <a:pathLst>
                <a:path w="915670" h="442595">
                  <a:moveTo>
                    <a:pt x="632002" y="0"/>
                  </a:moveTo>
                  <a:lnTo>
                    <a:pt x="632002" y="150456"/>
                  </a:lnTo>
                  <a:lnTo>
                    <a:pt x="0" y="150456"/>
                  </a:lnTo>
                  <a:lnTo>
                    <a:pt x="0" y="292061"/>
                  </a:lnTo>
                  <a:lnTo>
                    <a:pt x="632002" y="292061"/>
                  </a:lnTo>
                  <a:lnTo>
                    <a:pt x="632002" y="442518"/>
                  </a:lnTo>
                  <a:lnTo>
                    <a:pt x="915212" y="221259"/>
                  </a:lnTo>
                  <a:lnTo>
                    <a:pt x="632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116198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0" dirty="0"/>
              <a:t>What </a:t>
            </a:r>
            <a:r>
              <a:rPr sz="4800" spc="-75" dirty="0"/>
              <a:t>Pixel </a:t>
            </a:r>
            <a:r>
              <a:rPr sz="4800" spc="-165" dirty="0"/>
              <a:t>Values </a:t>
            </a:r>
            <a:r>
              <a:rPr sz="4800" spc="75" dirty="0"/>
              <a:t>Approximate </a:t>
            </a:r>
            <a:r>
              <a:rPr sz="4800" spc="-180" dirty="0"/>
              <a:t>a</a:t>
            </a:r>
            <a:r>
              <a:rPr sz="4800" spc="150" dirty="0"/>
              <a:t> </a:t>
            </a:r>
            <a:r>
              <a:rPr sz="4800" spc="-85" dirty="0"/>
              <a:t>Triangle?</a:t>
            </a:r>
            <a:endParaRPr sz="4800"/>
          </a:p>
        </p:txBody>
      </p:sp>
      <p:sp>
        <p:nvSpPr>
          <p:cNvPr id="40" name="object 40"/>
          <p:cNvSpPr txBox="1"/>
          <p:nvPr/>
        </p:nvSpPr>
        <p:spPr>
          <a:xfrm>
            <a:off x="749300" y="7338059"/>
            <a:ext cx="5455285" cy="119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6700">
              <a:lnSpc>
                <a:spcPct val="112700"/>
              </a:lnSpc>
              <a:spcBef>
                <a:spcPts val="100"/>
              </a:spcBef>
            </a:pPr>
            <a:r>
              <a:rPr sz="3400" spc="50" dirty="0">
                <a:latin typeface="Arial"/>
                <a:cs typeface="Arial"/>
              </a:rPr>
              <a:t>Input: </a:t>
            </a:r>
            <a:r>
              <a:rPr sz="3400" spc="60" dirty="0">
                <a:latin typeface="Arial"/>
                <a:cs typeface="Arial"/>
              </a:rPr>
              <a:t>position </a:t>
            </a:r>
            <a:r>
              <a:rPr sz="3400" spc="90" dirty="0">
                <a:latin typeface="Arial"/>
                <a:cs typeface="Arial"/>
              </a:rPr>
              <a:t>of </a:t>
            </a:r>
            <a:r>
              <a:rPr sz="3400" spc="45" dirty="0">
                <a:latin typeface="Arial"/>
                <a:cs typeface="Arial"/>
              </a:rPr>
              <a:t>triangle  </a:t>
            </a:r>
            <a:r>
              <a:rPr sz="3400" spc="-20" dirty="0">
                <a:latin typeface="Arial"/>
                <a:cs typeface="Arial"/>
              </a:rPr>
              <a:t>vertices </a:t>
            </a:r>
            <a:r>
              <a:rPr sz="3400" spc="65" dirty="0">
                <a:latin typeface="Arial"/>
                <a:cs typeface="Arial"/>
              </a:rPr>
              <a:t>projected </a:t>
            </a:r>
            <a:r>
              <a:rPr sz="3400" spc="60" dirty="0">
                <a:latin typeface="Arial"/>
                <a:cs typeface="Arial"/>
              </a:rPr>
              <a:t>on</a:t>
            </a:r>
            <a:r>
              <a:rPr sz="3400" spc="-80" dirty="0">
                <a:latin typeface="Arial"/>
                <a:cs typeface="Arial"/>
              </a:rPr>
              <a:t> </a:t>
            </a:r>
            <a:r>
              <a:rPr sz="3400" spc="-65" dirty="0">
                <a:latin typeface="Arial"/>
                <a:cs typeface="Arial"/>
              </a:rPr>
              <a:t>screen</a:t>
            </a:r>
            <a:endParaRPr sz="3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010400" y="7338059"/>
            <a:ext cx="5086985" cy="119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2700"/>
              </a:lnSpc>
              <a:spcBef>
                <a:spcPts val="100"/>
              </a:spcBef>
            </a:pPr>
            <a:r>
              <a:rPr sz="3400" spc="105" dirty="0">
                <a:latin typeface="Arial"/>
                <a:cs typeface="Arial"/>
              </a:rPr>
              <a:t>Output: </a:t>
            </a:r>
            <a:r>
              <a:rPr sz="3400" spc="-25" dirty="0">
                <a:latin typeface="Arial"/>
                <a:cs typeface="Arial"/>
              </a:rPr>
              <a:t>set </a:t>
            </a:r>
            <a:r>
              <a:rPr sz="3400" spc="90" dirty="0">
                <a:latin typeface="Arial"/>
                <a:cs typeface="Arial"/>
              </a:rPr>
              <a:t>of </a:t>
            </a:r>
            <a:r>
              <a:rPr sz="3400" spc="45" dirty="0">
                <a:latin typeface="Arial"/>
                <a:cs typeface="Arial"/>
              </a:rPr>
              <a:t>pixel</a:t>
            </a:r>
            <a:r>
              <a:rPr sz="3400" spc="-215" dirty="0">
                <a:latin typeface="Arial"/>
                <a:cs typeface="Arial"/>
              </a:rPr>
              <a:t> </a:t>
            </a:r>
            <a:r>
              <a:rPr sz="3400" spc="-65" dirty="0">
                <a:latin typeface="Arial"/>
                <a:cs typeface="Arial"/>
              </a:rPr>
              <a:t>values  </a:t>
            </a:r>
            <a:r>
              <a:rPr sz="3400" spc="50" dirty="0">
                <a:latin typeface="Arial"/>
                <a:cs typeface="Arial"/>
              </a:rPr>
              <a:t>approximating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45" dirty="0">
                <a:latin typeface="Arial"/>
                <a:cs typeface="Arial"/>
              </a:rPr>
              <a:t>triangle</a:t>
            </a:r>
            <a:endParaRPr sz="3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144000" y="3340100"/>
            <a:ext cx="816610" cy="173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200" b="1" spc="-5" dirty="0">
                <a:solidFill>
                  <a:srgbClr val="E93F34"/>
                </a:solidFill>
                <a:latin typeface="Loma"/>
                <a:cs typeface="Loma"/>
              </a:rPr>
              <a:t>?</a:t>
            </a:r>
            <a:endParaRPr sz="11200">
              <a:latin typeface="Loma"/>
              <a:cs typeface="L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968500" y="2260600"/>
            <a:ext cx="169100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0" dirty="0">
                <a:latin typeface="Arial"/>
                <a:cs typeface="Arial"/>
              </a:rPr>
              <a:t>(2.2,</a:t>
            </a:r>
            <a:r>
              <a:rPr sz="3400" spc="-80" dirty="0">
                <a:latin typeface="Arial"/>
                <a:cs typeface="Arial"/>
              </a:rPr>
              <a:t> </a:t>
            </a:r>
            <a:r>
              <a:rPr sz="3400" spc="-65" dirty="0">
                <a:latin typeface="Arial"/>
                <a:cs typeface="Arial"/>
              </a:rPr>
              <a:t>1.3)</a:t>
            </a:r>
            <a:endParaRPr sz="34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358900" y="5041900"/>
            <a:ext cx="4585335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0">
              <a:lnSpc>
                <a:spcPts val="4040"/>
              </a:lnSpc>
              <a:spcBef>
                <a:spcPts val="100"/>
              </a:spcBef>
            </a:pPr>
            <a:r>
              <a:rPr sz="3400" spc="-45" dirty="0">
                <a:latin typeface="Arial"/>
                <a:cs typeface="Arial"/>
              </a:rPr>
              <a:t>(15.3,</a:t>
            </a:r>
            <a:r>
              <a:rPr sz="3400" spc="-65" dirty="0">
                <a:latin typeface="Arial"/>
                <a:cs typeface="Arial"/>
              </a:rPr>
              <a:t> 8.6)</a:t>
            </a:r>
            <a:endParaRPr sz="3400">
              <a:latin typeface="Arial"/>
              <a:cs typeface="Arial"/>
            </a:endParaRPr>
          </a:p>
          <a:p>
            <a:pPr marL="12700">
              <a:lnSpc>
                <a:spcPts val="4040"/>
              </a:lnSpc>
            </a:pPr>
            <a:r>
              <a:rPr sz="3400" spc="-50" dirty="0">
                <a:latin typeface="Arial"/>
                <a:cs typeface="Arial"/>
              </a:rPr>
              <a:t>(4.4,</a:t>
            </a:r>
            <a:r>
              <a:rPr sz="3400" spc="-5" dirty="0">
                <a:latin typeface="Arial"/>
                <a:cs typeface="Arial"/>
              </a:rPr>
              <a:t> </a:t>
            </a:r>
            <a:r>
              <a:rPr sz="3400" spc="-50" dirty="0">
                <a:latin typeface="Arial"/>
                <a:cs typeface="Arial"/>
              </a:rPr>
              <a:t>11.0)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849654" y="1912848"/>
            <a:ext cx="5241925" cy="5243830"/>
            <a:chOff x="849654" y="1912848"/>
            <a:chExt cx="5241925" cy="5243830"/>
          </a:xfrm>
        </p:grpSpPr>
        <p:sp>
          <p:nvSpPr>
            <p:cNvPr id="46" name="object 46"/>
            <p:cNvSpPr/>
            <p:nvPr/>
          </p:nvSpPr>
          <p:spPr>
            <a:xfrm>
              <a:off x="856004" y="1919198"/>
              <a:ext cx="5229225" cy="5220335"/>
            </a:xfrm>
            <a:custGeom>
              <a:avLst/>
              <a:gdLst/>
              <a:ahLst/>
              <a:cxnLst/>
              <a:rect l="l" t="t" r="r" b="b"/>
              <a:pathLst>
                <a:path w="5229225" h="5220334">
                  <a:moveTo>
                    <a:pt x="0" y="0"/>
                  </a:moveTo>
                  <a:lnTo>
                    <a:pt x="5228945" y="0"/>
                  </a:lnTo>
                  <a:lnTo>
                    <a:pt x="5228945" y="5219788"/>
                  </a:lnTo>
                  <a:lnTo>
                    <a:pt x="0" y="521978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158403" y="1925726"/>
              <a:ext cx="0" cy="5231130"/>
            </a:xfrm>
            <a:custGeom>
              <a:avLst/>
              <a:gdLst/>
              <a:ahLst/>
              <a:cxnLst/>
              <a:rect l="l" t="t" r="r" b="b"/>
              <a:pathLst>
                <a:path h="5231130">
                  <a:moveTo>
                    <a:pt x="0" y="52305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507515" y="1925726"/>
              <a:ext cx="0" cy="5231130"/>
            </a:xfrm>
            <a:custGeom>
              <a:avLst/>
              <a:gdLst/>
              <a:ahLst/>
              <a:cxnLst/>
              <a:rect l="l" t="t" r="r" b="b"/>
              <a:pathLst>
                <a:path h="5231130">
                  <a:moveTo>
                    <a:pt x="0" y="52305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460165" y="1925726"/>
              <a:ext cx="0" cy="5231130"/>
            </a:xfrm>
            <a:custGeom>
              <a:avLst/>
              <a:gdLst/>
              <a:ahLst/>
              <a:cxnLst/>
              <a:rect l="l" t="t" r="r" b="b"/>
              <a:pathLst>
                <a:path h="5231130">
                  <a:moveTo>
                    <a:pt x="0" y="52305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809278" y="1925726"/>
              <a:ext cx="0" cy="5231130"/>
            </a:xfrm>
            <a:custGeom>
              <a:avLst/>
              <a:gdLst/>
              <a:ahLst/>
              <a:cxnLst/>
              <a:rect l="l" t="t" r="r" b="b"/>
              <a:pathLst>
                <a:path h="5231130">
                  <a:moveTo>
                    <a:pt x="0" y="52305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436491" y="1925726"/>
              <a:ext cx="0" cy="5231130"/>
            </a:xfrm>
            <a:custGeom>
              <a:avLst/>
              <a:gdLst/>
              <a:ahLst/>
              <a:cxnLst/>
              <a:rect l="l" t="t" r="r" b="b"/>
              <a:pathLst>
                <a:path h="5231130">
                  <a:moveTo>
                    <a:pt x="0" y="52305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111053" y="1925726"/>
              <a:ext cx="0" cy="5231130"/>
            </a:xfrm>
            <a:custGeom>
              <a:avLst/>
              <a:gdLst/>
              <a:ahLst/>
              <a:cxnLst/>
              <a:rect l="l" t="t" r="r" b="b"/>
              <a:pathLst>
                <a:path h="5231130">
                  <a:moveTo>
                    <a:pt x="0" y="52305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761928" y="1925726"/>
              <a:ext cx="0" cy="5231130"/>
            </a:xfrm>
            <a:custGeom>
              <a:avLst/>
              <a:gdLst/>
              <a:ahLst/>
              <a:cxnLst/>
              <a:rect l="l" t="t" r="r" b="b"/>
              <a:pathLst>
                <a:path h="5231130">
                  <a:moveTo>
                    <a:pt x="0" y="52305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738253" y="1925726"/>
              <a:ext cx="0" cy="5231130"/>
            </a:xfrm>
            <a:custGeom>
              <a:avLst/>
              <a:gdLst/>
              <a:ahLst/>
              <a:cxnLst/>
              <a:rect l="l" t="t" r="r" b="b"/>
              <a:pathLst>
                <a:path h="5231130">
                  <a:moveTo>
                    <a:pt x="0" y="52305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087378" y="1925726"/>
              <a:ext cx="0" cy="5231130"/>
            </a:xfrm>
            <a:custGeom>
              <a:avLst/>
              <a:gdLst/>
              <a:ahLst/>
              <a:cxnLst/>
              <a:rect l="l" t="t" r="r" b="b"/>
              <a:pathLst>
                <a:path h="5231130">
                  <a:moveTo>
                    <a:pt x="0" y="52305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82072" y="1925726"/>
              <a:ext cx="0" cy="5231130"/>
            </a:xfrm>
            <a:custGeom>
              <a:avLst/>
              <a:gdLst/>
              <a:ahLst/>
              <a:cxnLst/>
              <a:rect l="l" t="t" r="r" b="b"/>
              <a:pathLst>
                <a:path h="5231130">
                  <a:moveTo>
                    <a:pt x="0" y="52305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32952" y="1925726"/>
              <a:ext cx="0" cy="5231130"/>
            </a:xfrm>
            <a:custGeom>
              <a:avLst/>
              <a:gdLst/>
              <a:ahLst/>
              <a:cxnLst/>
              <a:rect l="l" t="t" r="r" b="b"/>
              <a:pathLst>
                <a:path h="5231130">
                  <a:moveTo>
                    <a:pt x="0" y="52305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483840" y="1925726"/>
              <a:ext cx="0" cy="5231130"/>
            </a:xfrm>
            <a:custGeom>
              <a:avLst/>
              <a:gdLst/>
              <a:ahLst/>
              <a:cxnLst/>
              <a:rect l="l" t="t" r="r" b="b"/>
              <a:pathLst>
                <a:path h="5231130">
                  <a:moveTo>
                    <a:pt x="0" y="52305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785603" y="1925726"/>
              <a:ext cx="0" cy="5231130"/>
            </a:xfrm>
            <a:custGeom>
              <a:avLst/>
              <a:gdLst/>
              <a:ahLst/>
              <a:cxnLst/>
              <a:rect l="l" t="t" r="r" b="b"/>
              <a:pathLst>
                <a:path h="5231130">
                  <a:moveTo>
                    <a:pt x="0" y="52305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134728" y="1925726"/>
              <a:ext cx="0" cy="5231130"/>
            </a:xfrm>
            <a:custGeom>
              <a:avLst/>
              <a:gdLst/>
              <a:ahLst/>
              <a:cxnLst/>
              <a:rect l="l" t="t" r="r" b="b"/>
              <a:pathLst>
                <a:path h="5231130">
                  <a:moveTo>
                    <a:pt x="0" y="52305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412816" y="1925726"/>
              <a:ext cx="0" cy="5231130"/>
            </a:xfrm>
            <a:custGeom>
              <a:avLst/>
              <a:gdLst/>
              <a:ahLst/>
              <a:cxnLst/>
              <a:rect l="l" t="t" r="r" b="b"/>
              <a:pathLst>
                <a:path h="5231130">
                  <a:moveTo>
                    <a:pt x="0" y="52305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56754" y="5842774"/>
              <a:ext cx="5231130" cy="0"/>
            </a:xfrm>
            <a:custGeom>
              <a:avLst/>
              <a:gdLst/>
              <a:ahLst/>
              <a:cxnLst/>
              <a:rect l="l" t="t" r="r" b="b"/>
              <a:pathLst>
                <a:path w="5231130">
                  <a:moveTo>
                    <a:pt x="523058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56754" y="6493662"/>
              <a:ext cx="5231130" cy="0"/>
            </a:xfrm>
            <a:custGeom>
              <a:avLst/>
              <a:gdLst/>
              <a:ahLst/>
              <a:cxnLst/>
              <a:rect l="l" t="t" r="r" b="b"/>
              <a:pathLst>
                <a:path w="5231130">
                  <a:moveTo>
                    <a:pt x="523058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56754" y="4541011"/>
              <a:ext cx="5231130" cy="0"/>
            </a:xfrm>
            <a:custGeom>
              <a:avLst/>
              <a:gdLst/>
              <a:ahLst/>
              <a:cxnLst/>
              <a:rect l="l" t="t" r="r" b="b"/>
              <a:pathLst>
                <a:path w="5231130">
                  <a:moveTo>
                    <a:pt x="523058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56754" y="5191899"/>
              <a:ext cx="5231130" cy="0"/>
            </a:xfrm>
            <a:custGeom>
              <a:avLst/>
              <a:gdLst/>
              <a:ahLst/>
              <a:cxnLst/>
              <a:rect l="l" t="t" r="r" b="b"/>
              <a:pathLst>
                <a:path w="5231130">
                  <a:moveTo>
                    <a:pt x="523058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56754" y="3564686"/>
              <a:ext cx="5231130" cy="0"/>
            </a:xfrm>
            <a:custGeom>
              <a:avLst/>
              <a:gdLst/>
              <a:ahLst/>
              <a:cxnLst/>
              <a:rect l="l" t="t" r="r" b="b"/>
              <a:pathLst>
                <a:path w="5231130">
                  <a:moveTo>
                    <a:pt x="523058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56754" y="3890124"/>
              <a:ext cx="5231130" cy="0"/>
            </a:xfrm>
            <a:custGeom>
              <a:avLst/>
              <a:gdLst/>
              <a:ahLst/>
              <a:cxnLst/>
              <a:rect l="l" t="t" r="r" b="b"/>
              <a:pathLst>
                <a:path w="5231130">
                  <a:moveTo>
                    <a:pt x="523058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56754" y="3239249"/>
              <a:ext cx="5231130" cy="0"/>
            </a:xfrm>
            <a:custGeom>
              <a:avLst/>
              <a:gdLst/>
              <a:ahLst/>
              <a:cxnLst/>
              <a:rect l="l" t="t" r="r" b="b"/>
              <a:pathLst>
                <a:path w="5231130">
                  <a:moveTo>
                    <a:pt x="523058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56754" y="2262924"/>
              <a:ext cx="5231130" cy="0"/>
            </a:xfrm>
            <a:custGeom>
              <a:avLst/>
              <a:gdLst/>
              <a:ahLst/>
              <a:cxnLst/>
              <a:rect l="l" t="t" r="r" b="b"/>
              <a:pathLst>
                <a:path w="5231130">
                  <a:moveTo>
                    <a:pt x="523058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56754" y="2913799"/>
              <a:ext cx="5231130" cy="0"/>
            </a:xfrm>
            <a:custGeom>
              <a:avLst/>
              <a:gdLst/>
              <a:ahLst/>
              <a:cxnLst/>
              <a:rect l="l" t="t" r="r" b="b"/>
              <a:pathLst>
                <a:path w="5231130">
                  <a:moveTo>
                    <a:pt x="523058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56754" y="6819099"/>
              <a:ext cx="5231130" cy="0"/>
            </a:xfrm>
            <a:custGeom>
              <a:avLst/>
              <a:gdLst/>
              <a:ahLst/>
              <a:cxnLst/>
              <a:rect l="l" t="t" r="r" b="b"/>
              <a:pathLst>
                <a:path w="5231130">
                  <a:moveTo>
                    <a:pt x="523058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56754" y="6168224"/>
              <a:ext cx="5231130" cy="0"/>
            </a:xfrm>
            <a:custGeom>
              <a:avLst/>
              <a:gdLst/>
              <a:ahLst/>
              <a:cxnLst/>
              <a:rect l="l" t="t" r="r" b="b"/>
              <a:pathLst>
                <a:path w="5231130">
                  <a:moveTo>
                    <a:pt x="523058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56754" y="5517337"/>
              <a:ext cx="5231130" cy="0"/>
            </a:xfrm>
            <a:custGeom>
              <a:avLst/>
              <a:gdLst/>
              <a:ahLst/>
              <a:cxnLst/>
              <a:rect l="l" t="t" r="r" b="b"/>
              <a:pathLst>
                <a:path w="5231130">
                  <a:moveTo>
                    <a:pt x="523058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56754" y="4215574"/>
              <a:ext cx="5231130" cy="0"/>
            </a:xfrm>
            <a:custGeom>
              <a:avLst/>
              <a:gdLst/>
              <a:ahLst/>
              <a:cxnLst/>
              <a:rect l="l" t="t" r="r" b="b"/>
              <a:pathLst>
                <a:path w="5231130">
                  <a:moveTo>
                    <a:pt x="523058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56754" y="4866449"/>
              <a:ext cx="5231130" cy="0"/>
            </a:xfrm>
            <a:custGeom>
              <a:avLst/>
              <a:gdLst/>
              <a:ahLst/>
              <a:cxnLst/>
              <a:rect l="l" t="t" r="r" b="b"/>
              <a:pathLst>
                <a:path w="5231130">
                  <a:moveTo>
                    <a:pt x="523058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56754" y="2588361"/>
              <a:ext cx="5231130" cy="0"/>
            </a:xfrm>
            <a:custGeom>
              <a:avLst/>
              <a:gdLst/>
              <a:ahLst/>
              <a:cxnLst/>
              <a:rect l="l" t="t" r="r" b="b"/>
              <a:pathLst>
                <a:path w="5231130">
                  <a:moveTo>
                    <a:pt x="5230583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6400800" y="9315805"/>
            <a:ext cx="20193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latin typeface="Arial"/>
                <a:cs typeface="Arial"/>
              </a:rPr>
              <a:t>3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92700" y="685800"/>
            <a:ext cx="283083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35" dirty="0"/>
              <a:t>T</a:t>
            </a:r>
            <a:r>
              <a:rPr spc="220" dirty="0"/>
              <a:t>oday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7900" y="2645040"/>
            <a:ext cx="4591050" cy="228663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469900" indent="-444500">
              <a:lnSpc>
                <a:spcPct val="100000"/>
              </a:lnSpc>
              <a:spcBef>
                <a:spcPts val="570"/>
              </a:spcBef>
              <a:buSzPct val="145312"/>
              <a:buChar char="•"/>
              <a:tabLst>
                <a:tab pos="469900" algn="l"/>
              </a:tabLst>
            </a:pPr>
            <a:r>
              <a:rPr sz="3200" spc="-10" dirty="0">
                <a:solidFill>
                  <a:srgbClr val="EE220C"/>
                </a:solidFill>
                <a:latin typeface="Arial"/>
                <a:cs typeface="Arial"/>
              </a:rPr>
              <a:t>Finishing </a:t>
            </a:r>
            <a:r>
              <a:rPr sz="3200" spc="55" dirty="0">
                <a:solidFill>
                  <a:srgbClr val="EE220C"/>
                </a:solidFill>
                <a:latin typeface="Arial"/>
                <a:cs typeface="Arial"/>
              </a:rPr>
              <a:t>up</a:t>
            </a:r>
            <a:r>
              <a:rPr sz="3200" spc="-15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3200" spc="-20" dirty="0">
                <a:solidFill>
                  <a:srgbClr val="EE220C"/>
                </a:solidFill>
                <a:latin typeface="Arial"/>
                <a:cs typeface="Arial"/>
              </a:rPr>
              <a:t>Viewing</a:t>
            </a:r>
            <a:endParaRPr sz="3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610"/>
              </a:spcBef>
              <a:tabLst>
                <a:tab pos="913765" algn="l"/>
              </a:tabLst>
            </a:pPr>
            <a:r>
              <a:rPr sz="6075" spc="225" baseline="-6858" dirty="0">
                <a:latin typeface="Arial"/>
                <a:cs typeface="Arial"/>
              </a:rPr>
              <a:t>-	</a:t>
            </a:r>
            <a:r>
              <a:rPr sz="2800" spc="-40" dirty="0">
                <a:latin typeface="Arial"/>
                <a:cs typeface="Arial"/>
              </a:rPr>
              <a:t>Viewport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40" dirty="0">
                <a:latin typeface="Arial"/>
                <a:cs typeface="Arial"/>
              </a:rPr>
              <a:t>transformation</a:t>
            </a:r>
            <a:endParaRPr sz="2800">
              <a:latin typeface="Arial"/>
              <a:cs typeface="Arial"/>
            </a:endParaRPr>
          </a:p>
          <a:p>
            <a:pPr marL="469900" indent="-444500">
              <a:lnSpc>
                <a:spcPct val="100000"/>
              </a:lnSpc>
              <a:spcBef>
                <a:spcPts val="3890"/>
              </a:spcBef>
              <a:buSzPct val="145312"/>
              <a:buChar char="•"/>
              <a:tabLst>
                <a:tab pos="469900" algn="l"/>
              </a:tabLst>
            </a:pPr>
            <a:r>
              <a:rPr sz="3200" spc="-10" dirty="0">
                <a:latin typeface="Arial"/>
                <a:cs typeface="Arial"/>
              </a:rPr>
              <a:t>Rasterization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4967223"/>
            <a:ext cx="216535" cy="13462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4050" spc="150" dirty="0">
                <a:latin typeface="Arial"/>
                <a:cs typeface="Arial"/>
              </a:rPr>
              <a:t>-</a:t>
            </a: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4050" spc="150" dirty="0">
                <a:latin typeface="Arial"/>
                <a:cs typeface="Arial"/>
              </a:rPr>
              <a:t>-</a:t>
            </a:r>
            <a:endParaRPr sz="4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9600" y="4871720"/>
            <a:ext cx="3582035" cy="1346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4800"/>
              </a:lnSpc>
              <a:spcBef>
                <a:spcPts val="95"/>
              </a:spcBef>
            </a:pPr>
            <a:r>
              <a:rPr sz="2800" spc="-80" dirty="0">
                <a:latin typeface="Arial"/>
                <a:cs typeface="Arial"/>
              </a:rPr>
              <a:t>Different </a:t>
            </a:r>
            <a:r>
              <a:rPr sz="2800" spc="-55" dirty="0">
                <a:latin typeface="Arial"/>
                <a:cs typeface="Arial"/>
              </a:rPr>
              <a:t>raster displays  </a:t>
            </a:r>
            <a:r>
              <a:rPr sz="2800" spc="-75" dirty="0">
                <a:latin typeface="Arial"/>
                <a:cs typeface="Arial"/>
              </a:rPr>
              <a:t>Rasterizing </a:t>
            </a:r>
            <a:r>
              <a:rPr sz="2800" spc="-105" dirty="0">
                <a:latin typeface="Arial"/>
                <a:cs typeface="Arial"/>
              </a:rPr>
              <a:t>a</a:t>
            </a:r>
            <a:r>
              <a:rPr sz="2800" spc="55" dirty="0">
                <a:latin typeface="Arial"/>
                <a:cs typeface="Arial"/>
              </a:rPr>
              <a:t> </a:t>
            </a:r>
            <a:r>
              <a:rPr sz="2800" spc="-60" dirty="0">
                <a:latin typeface="Arial"/>
                <a:cs typeface="Arial"/>
              </a:rPr>
              <a:t>triangle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6718300"/>
            <a:ext cx="48660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spcBef>
                <a:spcPts val="100"/>
              </a:spcBef>
              <a:buSzPct val="145312"/>
              <a:buChar char="•"/>
              <a:tabLst>
                <a:tab pos="457200" algn="l"/>
              </a:tabLst>
            </a:pPr>
            <a:r>
              <a:rPr sz="3200" spc="20" dirty="0">
                <a:solidFill>
                  <a:srgbClr val="A9A9A9"/>
                </a:solidFill>
                <a:latin typeface="Arial"/>
                <a:cs typeface="Arial"/>
              </a:rPr>
              <a:t>Occlusions </a:t>
            </a:r>
            <a:r>
              <a:rPr sz="3200" spc="15" dirty="0">
                <a:solidFill>
                  <a:srgbClr val="A9A9A9"/>
                </a:solidFill>
                <a:latin typeface="Arial"/>
                <a:cs typeface="Arial"/>
              </a:rPr>
              <a:t>and</a:t>
            </a:r>
            <a:r>
              <a:rPr sz="3200" spc="-30" dirty="0">
                <a:solidFill>
                  <a:srgbClr val="A9A9A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A9A9A9"/>
                </a:solidFill>
                <a:latin typeface="Arial"/>
                <a:cs typeface="Arial"/>
              </a:rPr>
              <a:t>Visibility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7200" y="4368800"/>
            <a:ext cx="956310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105" dirty="0"/>
              <a:t>A </a:t>
            </a:r>
            <a:r>
              <a:rPr sz="5600" spc="-5" dirty="0"/>
              <a:t>Simple </a:t>
            </a:r>
            <a:r>
              <a:rPr sz="5600" spc="55" dirty="0"/>
              <a:t>Approach:</a:t>
            </a:r>
            <a:r>
              <a:rPr sz="5600" spc="-155" dirty="0"/>
              <a:t> </a:t>
            </a:r>
            <a:r>
              <a:rPr sz="5600" spc="10" dirty="0"/>
              <a:t>Sampling</a:t>
            </a:r>
            <a:endParaRPr sz="5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55918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5" dirty="0"/>
              <a:t>Sampling </a:t>
            </a:r>
            <a:r>
              <a:rPr sz="4800" spc="-180" dirty="0"/>
              <a:t>a</a:t>
            </a:r>
            <a:r>
              <a:rPr sz="4800" spc="-55" dirty="0"/>
              <a:t> </a:t>
            </a:r>
            <a:r>
              <a:rPr sz="4800" spc="20" dirty="0"/>
              <a:t>Function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60400" y="1711960"/>
            <a:ext cx="11969115" cy="486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560445">
              <a:lnSpc>
                <a:spcPct val="144600"/>
              </a:lnSpc>
              <a:spcBef>
                <a:spcPts val="100"/>
              </a:spcBef>
            </a:pPr>
            <a:r>
              <a:rPr sz="3400" spc="-10" dirty="0">
                <a:latin typeface="Arial"/>
                <a:cs typeface="Arial"/>
              </a:rPr>
              <a:t>Evaluating </a:t>
            </a:r>
            <a:r>
              <a:rPr sz="3400" spc="-130" dirty="0">
                <a:latin typeface="Arial"/>
                <a:cs typeface="Arial"/>
              </a:rPr>
              <a:t>a </a:t>
            </a:r>
            <a:r>
              <a:rPr sz="3400" spc="45" dirty="0">
                <a:latin typeface="Arial"/>
                <a:cs typeface="Arial"/>
              </a:rPr>
              <a:t>function </a:t>
            </a:r>
            <a:r>
              <a:rPr sz="3400" spc="25" dirty="0">
                <a:latin typeface="Arial"/>
                <a:cs typeface="Arial"/>
              </a:rPr>
              <a:t>at </a:t>
            </a:r>
            <a:r>
              <a:rPr sz="3400" spc="-130" dirty="0">
                <a:latin typeface="Arial"/>
                <a:cs typeface="Arial"/>
              </a:rPr>
              <a:t>a </a:t>
            </a:r>
            <a:r>
              <a:rPr sz="3400" spc="110" dirty="0">
                <a:latin typeface="Arial"/>
                <a:cs typeface="Arial"/>
              </a:rPr>
              <a:t>point </a:t>
            </a:r>
            <a:r>
              <a:rPr sz="3400" spc="-100" dirty="0">
                <a:latin typeface="Arial"/>
                <a:cs typeface="Arial"/>
              </a:rPr>
              <a:t>is </a:t>
            </a:r>
            <a:r>
              <a:rPr sz="3400" spc="20" dirty="0">
                <a:latin typeface="Arial"/>
                <a:cs typeface="Arial"/>
              </a:rPr>
              <a:t>sampling.  </a:t>
            </a:r>
            <a:r>
              <a:rPr sz="3400" spc="-35" dirty="0">
                <a:latin typeface="Arial"/>
                <a:cs typeface="Arial"/>
              </a:rPr>
              <a:t>We </a:t>
            </a:r>
            <a:r>
              <a:rPr sz="3400" spc="-65" dirty="0">
                <a:latin typeface="Arial"/>
                <a:cs typeface="Arial"/>
              </a:rPr>
              <a:t>can </a:t>
            </a:r>
            <a:r>
              <a:rPr sz="3400" spc="-15" dirty="0">
                <a:solidFill>
                  <a:srgbClr val="EE220C"/>
                </a:solidFill>
                <a:latin typeface="Arial"/>
                <a:cs typeface="Arial"/>
              </a:rPr>
              <a:t>discretize </a:t>
            </a:r>
            <a:r>
              <a:rPr sz="3400" spc="-130" dirty="0">
                <a:latin typeface="Arial"/>
                <a:cs typeface="Arial"/>
              </a:rPr>
              <a:t>a </a:t>
            </a:r>
            <a:r>
              <a:rPr sz="3400" spc="45" dirty="0">
                <a:latin typeface="Arial"/>
                <a:cs typeface="Arial"/>
              </a:rPr>
              <a:t>function </a:t>
            </a:r>
            <a:r>
              <a:rPr sz="3400" spc="60" dirty="0">
                <a:latin typeface="Arial"/>
                <a:cs typeface="Arial"/>
              </a:rPr>
              <a:t>by</a:t>
            </a:r>
            <a:r>
              <a:rPr sz="3400" spc="160" dirty="0">
                <a:latin typeface="Arial"/>
                <a:cs typeface="Arial"/>
              </a:rPr>
              <a:t> </a:t>
            </a:r>
            <a:r>
              <a:rPr sz="3400" spc="20" dirty="0">
                <a:latin typeface="Arial"/>
                <a:cs typeface="Arial"/>
              </a:rPr>
              <a:t>sampling.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650">
              <a:latin typeface="Arial"/>
              <a:cs typeface="Arial"/>
            </a:endParaRPr>
          </a:p>
          <a:p>
            <a:pPr marL="1049020" marR="4175125" indent="-1036955">
              <a:lnSpc>
                <a:spcPts val="3400"/>
              </a:lnSpc>
            </a:pPr>
            <a:r>
              <a:rPr sz="3400" spc="-5" dirty="0">
                <a:latin typeface="Courier New"/>
                <a:cs typeface="Courier New"/>
              </a:rPr>
              <a:t>for (int </a:t>
            </a:r>
            <a:r>
              <a:rPr sz="3400" dirty="0">
                <a:latin typeface="Courier New"/>
                <a:cs typeface="Courier New"/>
              </a:rPr>
              <a:t>x = </a:t>
            </a:r>
            <a:r>
              <a:rPr sz="3400" spc="-5" dirty="0">
                <a:latin typeface="Courier New"/>
                <a:cs typeface="Courier New"/>
              </a:rPr>
              <a:t>0; </a:t>
            </a:r>
            <a:r>
              <a:rPr sz="3400" dirty="0">
                <a:latin typeface="Courier New"/>
                <a:cs typeface="Courier New"/>
              </a:rPr>
              <a:t>x &lt; </a:t>
            </a:r>
            <a:r>
              <a:rPr sz="3400" spc="-5" dirty="0">
                <a:latin typeface="Courier New"/>
                <a:cs typeface="Courier New"/>
              </a:rPr>
              <a:t>xmax; ++x)  output[x] </a:t>
            </a:r>
            <a:r>
              <a:rPr sz="3400" dirty="0">
                <a:latin typeface="Courier New"/>
                <a:cs typeface="Courier New"/>
              </a:rPr>
              <a:t>=</a:t>
            </a:r>
            <a:r>
              <a:rPr sz="3400" spc="-25" dirty="0">
                <a:latin typeface="Courier New"/>
                <a:cs typeface="Courier New"/>
              </a:rPr>
              <a:t> </a:t>
            </a:r>
            <a:r>
              <a:rPr sz="3400" spc="-5" dirty="0">
                <a:latin typeface="Courier New"/>
                <a:cs typeface="Courier New"/>
              </a:rPr>
              <a:t>f(x);</a:t>
            </a:r>
            <a:endParaRPr sz="3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400" spc="5" dirty="0">
                <a:latin typeface="Arial"/>
                <a:cs typeface="Arial"/>
              </a:rPr>
              <a:t>Sampling </a:t>
            </a:r>
            <a:r>
              <a:rPr sz="3400" spc="-100" dirty="0">
                <a:latin typeface="Arial"/>
                <a:cs typeface="Arial"/>
              </a:rPr>
              <a:t>is </a:t>
            </a:r>
            <a:r>
              <a:rPr sz="3400" spc="-130" dirty="0">
                <a:latin typeface="Arial"/>
                <a:cs typeface="Arial"/>
              </a:rPr>
              <a:t>a </a:t>
            </a:r>
            <a:r>
              <a:rPr sz="3400" spc="-5" dirty="0">
                <a:latin typeface="Arial"/>
                <a:cs typeface="Arial"/>
              </a:rPr>
              <a:t>core </a:t>
            </a:r>
            <a:r>
              <a:rPr sz="3400" spc="30" dirty="0">
                <a:latin typeface="Arial"/>
                <a:cs typeface="Arial"/>
              </a:rPr>
              <a:t>idea in</a:t>
            </a:r>
            <a:r>
              <a:rPr sz="3400" spc="195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graphics.</a:t>
            </a:r>
            <a:endParaRPr sz="3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400" spc="-35" dirty="0">
                <a:latin typeface="Arial"/>
                <a:cs typeface="Arial"/>
              </a:rPr>
              <a:t>We </a:t>
            </a:r>
            <a:r>
              <a:rPr sz="3400" spc="-15" dirty="0">
                <a:latin typeface="Arial"/>
                <a:cs typeface="Arial"/>
              </a:rPr>
              <a:t>sample </a:t>
            </a:r>
            <a:r>
              <a:rPr sz="3400" spc="75" dirty="0">
                <a:latin typeface="Arial"/>
                <a:cs typeface="Arial"/>
              </a:rPr>
              <a:t>time </a:t>
            </a:r>
            <a:r>
              <a:rPr sz="3400" spc="-90" dirty="0">
                <a:latin typeface="Arial"/>
                <a:cs typeface="Arial"/>
              </a:rPr>
              <a:t>(1D), </a:t>
            </a:r>
            <a:r>
              <a:rPr sz="3400" spc="-85" dirty="0">
                <a:latin typeface="Arial"/>
                <a:cs typeface="Arial"/>
              </a:rPr>
              <a:t>area </a:t>
            </a:r>
            <a:r>
              <a:rPr sz="3400" spc="-90" dirty="0">
                <a:latin typeface="Arial"/>
                <a:cs typeface="Arial"/>
              </a:rPr>
              <a:t>(2D), </a:t>
            </a:r>
            <a:r>
              <a:rPr sz="3400" spc="50" dirty="0">
                <a:latin typeface="Arial"/>
                <a:cs typeface="Arial"/>
              </a:rPr>
              <a:t>direction </a:t>
            </a:r>
            <a:r>
              <a:rPr sz="3400" spc="-90" dirty="0">
                <a:latin typeface="Arial"/>
                <a:cs typeface="Arial"/>
              </a:rPr>
              <a:t>(2D), </a:t>
            </a:r>
            <a:r>
              <a:rPr sz="3400" spc="30" dirty="0">
                <a:latin typeface="Arial"/>
                <a:cs typeface="Arial"/>
              </a:rPr>
              <a:t>volume </a:t>
            </a:r>
            <a:r>
              <a:rPr sz="3400" spc="-110" dirty="0">
                <a:latin typeface="Arial"/>
                <a:cs typeface="Arial"/>
              </a:rPr>
              <a:t>(3D)</a:t>
            </a:r>
            <a:r>
              <a:rPr sz="3400" spc="30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…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21759" y="2736595"/>
            <a:ext cx="5165725" cy="4984750"/>
            <a:chOff x="4321759" y="2736595"/>
            <a:chExt cx="5165725" cy="4984750"/>
          </a:xfrm>
        </p:grpSpPr>
        <p:sp>
          <p:nvSpPr>
            <p:cNvPr id="3" name="object 3"/>
            <p:cNvSpPr/>
            <p:nvPr/>
          </p:nvSpPr>
          <p:spPr>
            <a:xfrm>
              <a:off x="4331830" y="2736595"/>
              <a:ext cx="5149215" cy="4963795"/>
            </a:xfrm>
            <a:custGeom>
              <a:avLst/>
              <a:gdLst/>
              <a:ahLst/>
              <a:cxnLst/>
              <a:rect l="l" t="t" r="r" b="b"/>
              <a:pathLst>
                <a:path w="5149215" h="4963795">
                  <a:moveTo>
                    <a:pt x="3134956" y="0"/>
                  </a:moveTo>
                  <a:lnTo>
                    <a:pt x="0" y="4963566"/>
                  </a:lnTo>
                  <a:lnTo>
                    <a:pt x="5149189" y="3866337"/>
                  </a:lnTo>
                  <a:lnTo>
                    <a:pt x="3134956" y="0"/>
                  </a:lnTo>
                  <a:close/>
                </a:path>
              </a:pathLst>
            </a:custGeom>
            <a:solidFill>
              <a:srgbClr val="E93F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340809" y="2789021"/>
              <a:ext cx="5127625" cy="4912995"/>
            </a:xfrm>
            <a:custGeom>
              <a:avLst/>
              <a:gdLst/>
              <a:ahLst/>
              <a:cxnLst/>
              <a:rect l="l" t="t" r="r" b="b"/>
              <a:pathLst>
                <a:path w="5127625" h="4912995">
                  <a:moveTo>
                    <a:pt x="3134055" y="0"/>
                  </a:moveTo>
                  <a:lnTo>
                    <a:pt x="5127320" y="3844734"/>
                  </a:lnTo>
                  <a:lnTo>
                    <a:pt x="0" y="4912956"/>
                  </a:lnTo>
                  <a:lnTo>
                    <a:pt x="3134055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80067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65" dirty="0"/>
              <a:t>Rasterization </a:t>
            </a:r>
            <a:r>
              <a:rPr sz="4800" spc="-135" dirty="0"/>
              <a:t>As </a:t>
            </a:r>
            <a:r>
              <a:rPr sz="4800" spc="40" dirty="0"/>
              <a:t>2D</a:t>
            </a:r>
            <a:r>
              <a:rPr sz="4800" spc="170" dirty="0"/>
              <a:t> </a:t>
            </a:r>
            <a:r>
              <a:rPr sz="4800" spc="5" dirty="0"/>
              <a:t>Sampling</a:t>
            </a:r>
            <a:endParaRPr sz="48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404908" y="2296617"/>
          <a:ext cx="6196959" cy="56735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8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8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02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76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89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34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97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83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1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1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24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10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56989" y="2736595"/>
            <a:ext cx="5230495" cy="5096510"/>
            <a:chOff x="4256989" y="2736595"/>
            <a:chExt cx="5230495" cy="5096510"/>
          </a:xfrm>
        </p:grpSpPr>
        <p:sp>
          <p:nvSpPr>
            <p:cNvPr id="3" name="object 3"/>
            <p:cNvSpPr/>
            <p:nvPr/>
          </p:nvSpPr>
          <p:spPr>
            <a:xfrm>
              <a:off x="4331830" y="2736595"/>
              <a:ext cx="5149215" cy="4963795"/>
            </a:xfrm>
            <a:custGeom>
              <a:avLst/>
              <a:gdLst/>
              <a:ahLst/>
              <a:cxnLst/>
              <a:rect l="l" t="t" r="r" b="b"/>
              <a:pathLst>
                <a:path w="5149215" h="4963795">
                  <a:moveTo>
                    <a:pt x="3134956" y="0"/>
                  </a:moveTo>
                  <a:lnTo>
                    <a:pt x="0" y="4963566"/>
                  </a:lnTo>
                  <a:lnTo>
                    <a:pt x="5149189" y="3866337"/>
                  </a:lnTo>
                  <a:lnTo>
                    <a:pt x="3134956" y="0"/>
                  </a:lnTo>
                  <a:close/>
                </a:path>
              </a:pathLst>
            </a:custGeom>
            <a:solidFill>
              <a:srgbClr val="E93F34">
                <a:alpha val="245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340809" y="2789021"/>
              <a:ext cx="5127625" cy="4912995"/>
            </a:xfrm>
            <a:custGeom>
              <a:avLst/>
              <a:gdLst/>
              <a:ahLst/>
              <a:cxnLst/>
              <a:rect l="l" t="t" r="r" b="b"/>
              <a:pathLst>
                <a:path w="5127625" h="4912995">
                  <a:moveTo>
                    <a:pt x="3134055" y="0"/>
                  </a:moveTo>
                  <a:lnTo>
                    <a:pt x="5127320" y="3844734"/>
                  </a:lnTo>
                  <a:lnTo>
                    <a:pt x="0" y="4912956"/>
                  </a:lnTo>
                  <a:lnTo>
                    <a:pt x="3134055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62259" y="707740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62259" y="593948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62259" y="650844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62259" y="537052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62259" y="480156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62259" y="423260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62259" y="366364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62259" y="3094685"/>
              <a:ext cx="139135" cy="1391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76368" y="764636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76368" y="650844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76368" y="593948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76368" y="537052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76368" y="480156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76368" y="423260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76368" y="366364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76368" y="3094685"/>
              <a:ext cx="139135" cy="1391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490489" y="764636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490489" y="537052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90489" y="480156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90489" y="423260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490489" y="366364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90489" y="3094685"/>
              <a:ext cx="139135" cy="1391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04610" y="764636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104610" y="423260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104610" y="366364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104610" y="3094685"/>
              <a:ext cx="139135" cy="1391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718719" y="7646365"/>
              <a:ext cx="139135" cy="1391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718719" y="3094685"/>
              <a:ext cx="139135" cy="13913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718719" y="3663645"/>
              <a:ext cx="139135" cy="1391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332840" y="7646365"/>
              <a:ext cx="139135" cy="13913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332840" y="7077405"/>
              <a:ext cx="139135" cy="13913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946949" y="7646365"/>
              <a:ext cx="139135" cy="1391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946949" y="7077405"/>
              <a:ext cx="139135" cy="1391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868938" y="7069967"/>
              <a:ext cx="189936" cy="1899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946949" y="3663645"/>
              <a:ext cx="139135" cy="1391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946949" y="3094685"/>
              <a:ext cx="139135" cy="13913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561070" y="7646365"/>
              <a:ext cx="139135" cy="13913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561070" y="7077405"/>
              <a:ext cx="139135" cy="13913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483047" y="7069967"/>
              <a:ext cx="189936" cy="1899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483047" y="6501008"/>
              <a:ext cx="189936" cy="1899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483047" y="5932047"/>
              <a:ext cx="189936" cy="1899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561070" y="4801565"/>
              <a:ext cx="139135" cy="13913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561070" y="4232605"/>
              <a:ext cx="139135" cy="13913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561070" y="3663645"/>
              <a:ext cx="139135" cy="13913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561070" y="3094685"/>
              <a:ext cx="139135" cy="1391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097168" y="7069967"/>
              <a:ext cx="189936" cy="1899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175178" y="7646365"/>
              <a:ext cx="139135" cy="1391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097168" y="6501008"/>
              <a:ext cx="189936" cy="1899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175178" y="7077405"/>
              <a:ext cx="139135" cy="1391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097168" y="5932047"/>
              <a:ext cx="189936" cy="1899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175178" y="5939485"/>
              <a:ext cx="139135" cy="1391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097168" y="5363087"/>
              <a:ext cx="189936" cy="1899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175178" y="5370525"/>
              <a:ext cx="139135" cy="1391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175178" y="4801565"/>
              <a:ext cx="139135" cy="1391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097168" y="4794128"/>
              <a:ext cx="189936" cy="1899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175178" y="4232605"/>
              <a:ext cx="139135" cy="1391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175178" y="3663645"/>
              <a:ext cx="139135" cy="1391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175178" y="3094685"/>
              <a:ext cx="139135" cy="13913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711277" y="7069967"/>
              <a:ext cx="189936" cy="1899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711277" y="6501008"/>
              <a:ext cx="189936" cy="1899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711277" y="5932047"/>
              <a:ext cx="189936" cy="1899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882718" y="708375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5"/>
                  </a:lnTo>
                  <a:lnTo>
                    <a:pt x="126441" y="63219"/>
                  </a:lnTo>
                  <a:lnTo>
                    <a:pt x="121812" y="39430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711277" y="5363087"/>
              <a:ext cx="189936" cy="1899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496839" y="708375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5"/>
                  </a:lnTo>
                  <a:lnTo>
                    <a:pt x="126441" y="63219"/>
                  </a:lnTo>
                  <a:lnTo>
                    <a:pt x="121812" y="39430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711277" y="4794128"/>
              <a:ext cx="189936" cy="1899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496839" y="651479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5"/>
                  </a:lnTo>
                  <a:lnTo>
                    <a:pt x="126441" y="63219"/>
                  </a:lnTo>
                  <a:lnTo>
                    <a:pt x="121812" y="39430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711277" y="4225168"/>
              <a:ext cx="189936" cy="1899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496839" y="5945834"/>
              <a:ext cx="741045" cy="1264920"/>
            </a:xfrm>
            <a:custGeom>
              <a:avLst/>
              <a:gdLst/>
              <a:ahLst/>
              <a:cxnLst/>
              <a:rect l="l" t="t" r="r" b="b"/>
              <a:pathLst>
                <a:path w="741045" h="1264920">
                  <a:moveTo>
                    <a:pt x="126441" y="63220"/>
                  </a:moveTo>
                  <a:lnTo>
                    <a:pt x="121805" y="39433"/>
                  </a:lnTo>
                  <a:lnTo>
                    <a:pt x="107924" y="18516"/>
                  </a:lnTo>
                  <a:lnTo>
                    <a:pt x="87007" y="4635"/>
                  </a:lnTo>
                  <a:lnTo>
                    <a:pt x="63220" y="0"/>
                  </a:lnTo>
                  <a:lnTo>
                    <a:pt x="39420" y="4635"/>
                  </a:lnTo>
                  <a:lnTo>
                    <a:pt x="18516" y="18516"/>
                  </a:lnTo>
                  <a:lnTo>
                    <a:pt x="4622" y="39433"/>
                  </a:lnTo>
                  <a:lnTo>
                    <a:pt x="0" y="63220"/>
                  </a:lnTo>
                  <a:lnTo>
                    <a:pt x="4622" y="87007"/>
                  </a:lnTo>
                  <a:lnTo>
                    <a:pt x="18516" y="107911"/>
                  </a:lnTo>
                  <a:lnTo>
                    <a:pt x="39420" y="121805"/>
                  </a:lnTo>
                  <a:lnTo>
                    <a:pt x="63207" y="126428"/>
                  </a:lnTo>
                  <a:lnTo>
                    <a:pt x="87007" y="121805"/>
                  </a:lnTo>
                  <a:lnTo>
                    <a:pt x="107924" y="107911"/>
                  </a:lnTo>
                  <a:lnTo>
                    <a:pt x="121805" y="87007"/>
                  </a:lnTo>
                  <a:lnTo>
                    <a:pt x="126441" y="63220"/>
                  </a:lnTo>
                  <a:close/>
                </a:path>
                <a:path w="741045" h="1264920">
                  <a:moveTo>
                    <a:pt x="740549" y="1201140"/>
                  </a:moveTo>
                  <a:lnTo>
                    <a:pt x="735914" y="1177353"/>
                  </a:lnTo>
                  <a:lnTo>
                    <a:pt x="722033" y="1156436"/>
                  </a:lnTo>
                  <a:lnTo>
                    <a:pt x="701116" y="1142555"/>
                  </a:lnTo>
                  <a:lnTo>
                    <a:pt x="677329" y="1137920"/>
                  </a:lnTo>
                  <a:lnTo>
                    <a:pt x="653542" y="1142555"/>
                  </a:lnTo>
                  <a:lnTo>
                    <a:pt x="632637" y="1156436"/>
                  </a:lnTo>
                  <a:lnTo>
                    <a:pt x="618744" y="1177353"/>
                  </a:lnTo>
                  <a:lnTo>
                    <a:pt x="614121" y="1201140"/>
                  </a:lnTo>
                  <a:lnTo>
                    <a:pt x="618744" y="1224927"/>
                  </a:lnTo>
                  <a:lnTo>
                    <a:pt x="632637" y="1245831"/>
                  </a:lnTo>
                  <a:lnTo>
                    <a:pt x="653542" y="1259725"/>
                  </a:lnTo>
                  <a:lnTo>
                    <a:pt x="677329" y="1264348"/>
                  </a:lnTo>
                  <a:lnTo>
                    <a:pt x="701116" y="1259725"/>
                  </a:lnTo>
                  <a:lnTo>
                    <a:pt x="722033" y="1245831"/>
                  </a:lnTo>
                  <a:lnTo>
                    <a:pt x="735914" y="1224927"/>
                  </a:lnTo>
                  <a:lnTo>
                    <a:pt x="740549" y="120114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325398" y="6501008"/>
              <a:ext cx="189936" cy="1899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325398" y="5932047"/>
              <a:ext cx="189936" cy="1899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110960" y="651479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09" y="0"/>
                  </a:moveTo>
                  <a:lnTo>
                    <a:pt x="39422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22" y="121799"/>
                  </a:lnTo>
                  <a:lnTo>
                    <a:pt x="63209" y="126428"/>
                  </a:lnTo>
                  <a:lnTo>
                    <a:pt x="86998" y="121799"/>
                  </a:lnTo>
                  <a:lnTo>
                    <a:pt x="107911" y="107911"/>
                  </a:lnTo>
                  <a:lnTo>
                    <a:pt x="121799" y="87005"/>
                  </a:lnTo>
                  <a:lnTo>
                    <a:pt x="126428" y="63219"/>
                  </a:lnTo>
                  <a:lnTo>
                    <a:pt x="121799" y="39430"/>
                  </a:lnTo>
                  <a:lnTo>
                    <a:pt x="107911" y="18516"/>
                  </a:lnTo>
                  <a:lnTo>
                    <a:pt x="86998" y="4629"/>
                  </a:lnTo>
                  <a:lnTo>
                    <a:pt x="63209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325398" y="5363087"/>
              <a:ext cx="189936" cy="1899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110960" y="594583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09" y="0"/>
                  </a:moveTo>
                  <a:lnTo>
                    <a:pt x="39422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22" y="121799"/>
                  </a:lnTo>
                  <a:lnTo>
                    <a:pt x="63209" y="126428"/>
                  </a:lnTo>
                  <a:lnTo>
                    <a:pt x="86998" y="121799"/>
                  </a:lnTo>
                  <a:lnTo>
                    <a:pt x="107911" y="107911"/>
                  </a:lnTo>
                  <a:lnTo>
                    <a:pt x="121799" y="87005"/>
                  </a:lnTo>
                  <a:lnTo>
                    <a:pt x="126428" y="63219"/>
                  </a:lnTo>
                  <a:lnTo>
                    <a:pt x="121799" y="39430"/>
                  </a:lnTo>
                  <a:lnTo>
                    <a:pt x="107911" y="18516"/>
                  </a:lnTo>
                  <a:lnTo>
                    <a:pt x="86998" y="4629"/>
                  </a:lnTo>
                  <a:lnTo>
                    <a:pt x="63209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325398" y="4794128"/>
              <a:ext cx="189936" cy="1899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110960" y="537687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09" y="0"/>
                  </a:moveTo>
                  <a:lnTo>
                    <a:pt x="39422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22" y="121799"/>
                  </a:lnTo>
                  <a:lnTo>
                    <a:pt x="63209" y="126428"/>
                  </a:lnTo>
                  <a:lnTo>
                    <a:pt x="86998" y="121799"/>
                  </a:lnTo>
                  <a:lnTo>
                    <a:pt x="107911" y="107911"/>
                  </a:lnTo>
                  <a:lnTo>
                    <a:pt x="121799" y="87005"/>
                  </a:lnTo>
                  <a:lnTo>
                    <a:pt x="126428" y="63219"/>
                  </a:lnTo>
                  <a:lnTo>
                    <a:pt x="121799" y="39430"/>
                  </a:lnTo>
                  <a:lnTo>
                    <a:pt x="107911" y="18516"/>
                  </a:lnTo>
                  <a:lnTo>
                    <a:pt x="86998" y="4629"/>
                  </a:lnTo>
                  <a:lnTo>
                    <a:pt x="63209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325398" y="4225168"/>
              <a:ext cx="189936" cy="1899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256989" y="7642953"/>
              <a:ext cx="189936" cy="1899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110960" y="480791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09" y="0"/>
                  </a:moveTo>
                  <a:lnTo>
                    <a:pt x="39422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22" y="121799"/>
                  </a:lnTo>
                  <a:lnTo>
                    <a:pt x="63209" y="126428"/>
                  </a:lnTo>
                  <a:lnTo>
                    <a:pt x="86998" y="121799"/>
                  </a:lnTo>
                  <a:lnTo>
                    <a:pt x="107911" y="107911"/>
                  </a:lnTo>
                  <a:lnTo>
                    <a:pt x="121799" y="87005"/>
                  </a:lnTo>
                  <a:lnTo>
                    <a:pt x="126428" y="63219"/>
                  </a:lnTo>
                  <a:lnTo>
                    <a:pt x="121799" y="39430"/>
                  </a:lnTo>
                  <a:lnTo>
                    <a:pt x="107911" y="18516"/>
                  </a:lnTo>
                  <a:lnTo>
                    <a:pt x="86998" y="4629"/>
                  </a:lnTo>
                  <a:lnTo>
                    <a:pt x="63209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325398" y="3656208"/>
              <a:ext cx="189936" cy="1899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725069" y="708375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5"/>
                  </a:lnTo>
                  <a:lnTo>
                    <a:pt x="126441" y="63219"/>
                  </a:lnTo>
                  <a:lnTo>
                    <a:pt x="121812" y="39430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325398" y="3087248"/>
              <a:ext cx="189936" cy="1899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725069" y="651479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5"/>
                  </a:lnTo>
                  <a:lnTo>
                    <a:pt x="126441" y="63219"/>
                  </a:lnTo>
                  <a:lnTo>
                    <a:pt x="121812" y="39430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939519" y="6501008"/>
              <a:ext cx="189936" cy="18993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725069" y="594583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5"/>
                  </a:lnTo>
                  <a:lnTo>
                    <a:pt x="126441" y="63219"/>
                  </a:lnTo>
                  <a:lnTo>
                    <a:pt x="121812" y="39430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939519" y="5932047"/>
              <a:ext cx="189936" cy="18993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725069" y="537687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5"/>
                  </a:lnTo>
                  <a:lnTo>
                    <a:pt x="126441" y="63219"/>
                  </a:lnTo>
                  <a:lnTo>
                    <a:pt x="121812" y="39430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939519" y="5363087"/>
              <a:ext cx="189936" cy="18993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939519" y="4794128"/>
              <a:ext cx="189936" cy="18993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725069" y="480791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5"/>
                  </a:lnTo>
                  <a:lnTo>
                    <a:pt x="126441" y="63219"/>
                  </a:lnTo>
                  <a:lnTo>
                    <a:pt x="121812" y="39430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939519" y="4225168"/>
              <a:ext cx="189936" cy="18993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725069" y="4238954"/>
              <a:ext cx="741045" cy="2402840"/>
            </a:xfrm>
            <a:custGeom>
              <a:avLst/>
              <a:gdLst/>
              <a:ahLst/>
              <a:cxnLst/>
              <a:rect l="l" t="t" r="r" b="b"/>
              <a:pathLst>
                <a:path w="741045" h="2402840">
                  <a:moveTo>
                    <a:pt x="126441" y="63220"/>
                  </a:moveTo>
                  <a:lnTo>
                    <a:pt x="121805" y="39433"/>
                  </a:lnTo>
                  <a:lnTo>
                    <a:pt x="107924" y="18516"/>
                  </a:lnTo>
                  <a:lnTo>
                    <a:pt x="87007" y="4635"/>
                  </a:lnTo>
                  <a:lnTo>
                    <a:pt x="63220" y="0"/>
                  </a:lnTo>
                  <a:lnTo>
                    <a:pt x="39420" y="4635"/>
                  </a:lnTo>
                  <a:lnTo>
                    <a:pt x="18516" y="18516"/>
                  </a:lnTo>
                  <a:lnTo>
                    <a:pt x="4622" y="39433"/>
                  </a:lnTo>
                  <a:lnTo>
                    <a:pt x="0" y="63220"/>
                  </a:lnTo>
                  <a:lnTo>
                    <a:pt x="4622" y="87007"/>
                  </a:lnTo>
                  <a:lnTo>
                    <a:pt x="18516" y="107911"/>
                  </a:lnTo>
                  <a:lnTo>
                    <a:pt x="39420" y="121805"/>
                  </a:lnTo>
                  <a:lnTo>
                    <a:pt x="63220" y="126428"/>
                  </a:lnTo>
                  <a:lnTo>
                    <a:pt x="87007" y="121805"/>
                  </a:lnTo>
                  <a:lnTo>
                    <a:pt x="107924" y="107911"/>
                  </a:lnTo>
                  <a:lnTo>
                    <a:pt x="121805" y="87007"/>
                  </a:lnTo>
                  <a:lnTo>
                    <a:pt x="126441" y="63220"/>
                  </a:lnTo>
                  <a:close/>
                </a:path>
                <a:path w="741045" h="2402840">
                  <a:moveTo>
                    <a:pt x="740549" y="2339060"/>
                  </a:moveTo>
                  <a:lnTo>
                    <a:pt x="735914" y="2315273"/>
                  </a:lnTo>
                  <a:lnTo>
                    <a:pt x="722033" y="2294356"/>
                  </a:lnTo>
                  <a:lnTo>
                    <a:pt x="701116" y="2280475"/>
                  </a:lnTo>
                  <a:lnTo>
                    <a:pt x="677329" y="2275840"/>
                  </a:lnTo>
                  <a:lnTo>
                    <a:pt x="653542" y="2280475"/>
                  </a:lnTo>
                  <a:lnTo>
                    <a:pt x="632637" y="2294356"/>
                  </a:lnTo>
                  <a:lnTo>
                    <a:pt x="618744" y="2315273"/>
                  </a:lnTo>
                  <a:lnTo>
                    <a:pt x="614121" y="2339060"/>
                  </a:lnTo>
                  <a:lnTo>
                    <a:pt x="618744" y="2362847"/>
                  </a:lnTo>
                  <a:lnTo>
                    <a:pt x="632637" y="2383752"/>
                  </a:lnTo>
                  <a:lnTo>
                    <a:pt x="653542" y="2397645"/>
                  </a:lnTo>
                  <a:lnTo>
                    <a:pt x="677329" y="2402268"/>
                  </a:lnTo>
                  <a:lnTo>
                    <a:pt x="701116" y="2397645"/>
                  </a:lnTo>
                  <a:lnTo>
                    <a:pt x="722033" y="2383752"/>
                  </a:lnTo>
                  <a:lnTo>
                    <a:pt x="735914" y="2362847"/>
                  </a:lnTo>
                  <a:lnTo>
                    <a:pt x="740549" y="233906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553627" y="6501008"/>
              <a:ext cx="189936" cy="1899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339190" y="594583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4" y="0"/>
                  </a:moveTo>
                  <a:lnTo>
                    <a:pt x="39428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28" y="121799"/>
                  </a:lnTo>
                  <a:lnTo>
                    <a:pt x="63214" y="126428"/>
                  </a:lnTo>
                  <a:lnTo>
                    <a:pt x="87000" y="121799"/>
                  </a:lnTo>
                  <a:lnTo>
                    <a:pt x="107911" y="107911"/>
                  </a:lnTo>
                  <a:lnTo>
                    <a:pt x="121799" y="87005"/>
                  </a:lnTo>
                  <a:lnTo>
                    <a:pt x="126428" y="63219"/>
                  </a:lnTo>
                  <a:lnTo>
                    <a:pt x="121799" y="39430"/>
                  </a:lnTo>
                  <a:lnTo>
                    <a:pt x="107911" y="18516"/>
                  </a:lnTo>
                  <a:lnTo>
                    <a:pt x="87000" y="4629"/>
                  </a:lnTo>
                  <a:lnTo>
                    <a:pt x="63214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553627" y="5932047"/>
              <a:ext cx="189936" cy="1899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339190" y="537687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4" y="0"/>
                  </a:moveTo>
                  <a:lnTo>
                    <a:pt x="39428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28" y="121799"/>
                  </a:lnTo>
                  <a:lnTo>
                    <a:pt x="63214" y="126428"/>
                  </a:lnTo>
                  <a:lnTo>
                    <a:pt x="87000" y="121799"/>
                  </a:lnTo>
                  <a:lnTo>
                    <a:pt x="107911" y="107911"/>
                  </a:lnTo>
                  <a:lnTo>
                    <a:pt x="121799" y="87005"/>
                  </a:lnTo>
                  <a:lnTo>
                    <a:pt x="126428" y="63219"/>
                  </a:lnTo>
                  <a:lnTo>
                    <a:pt x="121799" y="39430"/>
                  </a:lnTo>
                  <a:lnTo>
                    <a:pt x="107911" y="18516"/>
                  </a:lnTo>
                  <a:lnTo>
                    <a:pt x="87000" y="4629"/>
                  </a:lnTo>
                  <a:lnTo>
                    <a:pt x="63214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553627" y="5363087"/>
              <a:ext cx="189936" cy="1899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339190" y="4238954"/>
              <a:ext cx="127000" cy="695960"/>
            </a:xfrm>
            <a:custGeom>
              <a:avLst/>
              <a:gdLst/>
              <a:ahLst/>
              <a:cxnLst/>
              <a:rect l="l" t="t" r="r" b="b"/>
              <a:pathLst>
                <a:path w="127000" h="695960">
                  <a:moveTo>
                    <a:pt x="126428" y="632180"/>
                  </a:moveTo>
                  <a:lnTo>
                    <a:pt x="121793" y="608393"/>
                  </a:lnTo>
                  <a:lnTo>
                    <a:pt x="107911" y="587476"/>
                  </a:lnTo>
                  <a:lnTo>
                    <a:pt x="86995" y="573595"/>
                  </a:lnTo>
                  <a:lnTo>
                    <a:pt x="63207" y="568960"/>
                  </a:lnTo>
                  <a:lnTo>
                    <a:pt x="39420" y="573595"/>
                  </a:lnTo>
                  <a:lnTo>
                    <a:pt x="18516" y="587476"/>
                  </a:lnTo>
                  <a:lnTo>
                    <a:pt x="4622" y="608393"/>
                  </a:lnTo>
                  <a:lnTo>
                    <a:pt x="0" y="632180"/>
                  </a:lnTo>
                  <a:lnTo>
                    <a:pt x="4622" y="655967"/>
                  </a:lnTo>
                  <a:lnTo>
                    <a:pt x="18516" y="676871"/>
                  </a:lnTo>
                  <a:lnTo>
                    <a:pt x="39420" y="690765"/>
                  </a:lnTo>
                  <a:lnTo>
                    <a:pt x="63207" y="695388"/>
                  </a:lnTo>
                  <a:lnTo>
                    <a:pt x="86995" y="690765"/>
                  </a:lnTo>
                  <a:lnTo>
                    <a:pt x="107911" y="676871"/>
                  </a:lnTo>
                  <a:lnTo>
                    <a:pt x="121793" y="655967"/>
                  </a:lnTo>
                  <a:lnTo>
                    <a:pt x="126428" y="632180"/>
                  </a:lnTo>
                  <a:close/>
                </a:path>
                <a:path w="127000" h="695960">
                  <a:moveTo>
                    <a:pt x="126428" y="63220"/>
                  </a:moveTo>
                  <a:lnTo>
                    <a:pt x="121793" y="39433"/>
                  </a:lnTo>
                  <a:lnTo>
                    <a:pt x="107911" y="18516"/>
                  </a:lnTo>
                  <a:lnTo>
                    <a:pt x="86995" y="4635"/>
                  </a:lnTo>
                  <a:lnTo>
                    <a:pt x="63207" y="0"/>
                  </a:lnTo>
                  <a:lnTo>
                    <a:pt x="39420" y="4635"/>
                  </a:lnTo>
                  <a:lnTo>
                    <a:pt x="18516" y="18516"/>
                  </a:lnTo>
                  <a:lnTo>
                    <a:pt x="4622" y="39433"/>
                  </a:lnTo>
                  <a:lnTo>
                    <a:pt x="0" y="63220"/>
                  </a:lnTo>
                  <a:lnTo>
                    <a:pt x="4622" y="87007"/>
                  </a:lnTo>
                  <a:lnTo>
                    <a:pt x="18516" y="107911"/>
                  </a:lnTo>
                  <a:lnTo>
                    <a:pt x="39420" y="121805"/>
                  </a:lnTo>
                  <a:lnTo>
                    <a:pt x="63207" y="126428"/>
                  </a:lnTo>
                  <a:lnTo>
                    <a:pt x="86995" y="121805"/>
                  </a:lnTo>
                  <a:lnTo>
                    <a:pt x="107911" y="107911"/>
                  </a:lnTo>
                  <a:lnTo>
                    <a:pt x="121793" y="87007"/>
                  </a:lnTo>
                  <a:lnTo>
                    <a:pt x="126428" y="6322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167749" y="6501008"/>
              <a:ext cx="189936" cy="18993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270756" y="3101047"/>
              <a:ext cx="5037455" cy="4682490"/>
            </a:xfrm>
            <a:custGeom>
              <a:avLst/>
              <a:gdLst/>
              <a:ahLst/>
              <a:cxnLst/>
              <a:rect l="l" t="t" r="r" b="b"/>
              <a:pathLst>
                <a:path w="5037455" h="4682490">
                  <a:moveTo>
                    <a:pt x="126453" y="4618914"/>
                  </a:moveTo>
                  <a:lnTo>
                    <a:pt x="121818" y="4595126"/>
                  </a:lnTo>
                  <a:lnTo>
                    <a:pt x="107937" y="4574210"/>
                  </a:lnTo>
                  <a:lnTo>
                    <a:pt x="87020" y="4560328"/>
                  </a:lnTo>
                  <a:lnTo>
                    <a:pt x="63233" y="4555693"/>
                  </a:lnTo>
                  <a:lnTo>
                    <a:pt x="39433" y="4560328"/>
                  </a:lnTo>
                  <a:lnTo>
                    <a:pt x="18529" y="4574210"/>
                  </a:lnTo>
                  <a:lnTo>
                    <a:pt x="4635" y="4595126"/>
                  </a:lnTo>
                  <a:lnTo>
                    <a:pt x="0" y="4618914"/>
                  </a:lnTo>
                  <a:lnTo>
                    <a:pt x="4635" y="4642701"/>
                  </a:lnTo>
                  <a:lnTo>
                    <a:pt x="18529" y="4663605"/>
                  </a:lnTo>
                  <a:lnTo>
                    <a:pt x="39433" y="4677499"/>
                  </a:lnTo>
                  <a:lnTo>
                    <a:pt x="63220" y="4682121"/>
                  </a:lnTo>
                  <a:lnTo>
                    <a:pt x="87020" y="4677499"/>
                  </a:lnTo>
                  <a:lnTo>
                    <a:pt x="107937" y="4663605"/>
                  </a:lnTo>
                  <a:lnTo>
                    <a:pt x="121818" y="4642701"/>
                  </a:lnTo>
                  <a:lnTo>
                    <a:pt x="126453" y="4618914"/>
                  </a:lnTo>
                  <a:close/>
                </a:path>
                <a:path w="5037455" h="4682490">
                  <a:moveTo>
                    <a:pt x="3194862" y="632167"/>
                  </a:moveTo>
                  <a:lnTo>
                    <a:pt x="3190227" y="608380"/>
                  </a:lnTo>
                  <a:lnTo>
                    <a:pt x="3176346" y="587463"/>
                  </a:lnTo>
                  <a:lnTo>
                    <a:pt x="3155429" y="573582"/>
                  </a:lnTo>
                  <a:lnTo>
                    <a:pt x="3131642" y="568947"/>
                  </a:lnTo>
                  <a:lnTo>
                    <a:pt x="3107855" y="573582"/>
                  </a:lnTo>
                  <a:lnTo>
                    <a:pt x="3086951" y="587463"/>
                  </a:lnTo>
                  <a:lnTo>
                    <a:pt x="3073057" y="608380"/>
                  </a:lnTo>
                  <a:lnTo>
                    <a:pt x="3068434" y="632167"/>
                  </a:lnTo>
                  <a:lnTo>
                    <a:pt x="3073057" y="655955"/>
                  </a:lnTo>
                  <a:lnTo>
                    <a:pt x="3086951" y="676859"/>
                  </a:lnTo>
                  <a:lnTo>
                    <a:pt x="3107855" y="690753"/>
                  </a:lnTo>
                  <a:lnTo>
                    <a:pt x="3131642" y="695388"/>
                  </a:lnTo>
                  <a:lnTo>
                    <a:pt x="3155429" y="690753"/>
                  </a:lnTo>
                  <a:lnTo>
                    <a:pt x="3176346" y="676859"/>
                  </a:lnTo>
                  <a:lnTo>
                    <a:pt x="3190227" y="655955"/>
                  </a:lnTo>
                  <a:lnTo>
                    <a:pt x="3194862" y="632167"/>
                  </a:lnTo>
                  <a:close/>
                </a:path>
                <a:path w="5037455" h="4682490">
                  <a:moveTo>
                    <a:pt x="3194862" y="63207"/>
                  </a:moveTo>
                  <a:lnTo>
                    <a:pt x="3190227" y="39420"/>
                  </a:lnTo>
                  <a:lnTo>
                    <a:pt x="3176346" y="18503"/>
                  </a:lnTo>
                  <a:lnTo>
                    <a:pt x="3155429" y="4622"/>
                  </a:lnTo>
                  <a:lnTo>
                    <a:pt x="3131642" y="0"/>
                  </a:lnTo>
                  <a:lnTo>
                    <a:pt x="3107855" y="4622"/>
                  </a:lnTo>
                  <a:lnTo>
                    <a:pt x="3086951" y="18503"/>
                  </a:lnTo>
                  <a:lnTo>
                    <a:pt x="3073057" y="39420"/>
                  </a:lnTo>
                  <a:lnTo>
                    <a:pt x="3068434" y="63207"/>
                  </a:lnTo>
                  <a:lnTo>
                    <a:pt x="3073057" y="86995"/>
                  </a:lnTo>
                  <a:lnTo>
                    <a:pt x="3086951" y="107899"/>
                  </a:lnTo>
                  <a:lnTo>
                    <a:pt x="3107855" y="121793"/>
                  </a:lnTo>
                  <a:lnTo>
                    <a:pt x="3131642" y="126415"/>
                  </a:lnTo>
                  <a:lnTo>
                    <a:pt x="3155429" y="121793"/>
                  </a:lnTo>
                  <a:lnTo>
                    <a:pt x="3176346" y="107899"/>
                  </a:lnTo>
                  <a:lnTo>
                    <a:pt x="3190227" y="86995"/>
                  </a:lnTo>
                  <a:lnTo>
                    <a:pt x="3194862" y="63207"/>
                  </a:lnTo>
                  <a:close/>
                </a:path>
                <a:path w="5037455" h="4682490">
                  <a:moveTo>
                    <a:pt x="3808984" y="3476968"/>
                  </a:moveTo>
                  <a:lnTo>
                    <a:pt x="3804348" y="3453180"/>
                  </a:lnTo>
                  <a:lnTo>
                    <a:pt x="3790467" y="3432264"/>
                  </a:lnTo>
                  <a:lnTo>
                    <a:pt x="3769550" y="3418382"/>
                  </a:lnTo>
                  <a:lnTo>
                    <a:pt x="3745763" y="3413747"/>
                  </a:lnTo>
                  <a:lnTo>
                    <a:pt x="3721963" y="3418382"/>
                  </a:lnTo>
                  <a:lnTo>
                    <a:pt x="3701059" y="3432264"/>
                  </a:lnTo>
                  <a:lnTo>
                    <a:pt x="3687165" y="3453180"/>
                  </a:lnTo>
                  <a:lnTo>
                    <a:pt x="3682542" y="3476968"/>
                  </a:lnTo>
                  <a:lnTo>
                    <a:pt x="3687165" y="3500755"/>
                  </a:lnTo>
                  <a:lnTo>
                    <a:pt x="3701059" y="3521659"/>
                  </a:lnTo>
                  <a:lnTo>
                    <a:pt x="3721963" y="3535553"/>
                  </a:lnTo>
                  <a:lnTo>
                    <a:pt x="3745763" y="3540175"/>
                  </a:lnTo>
                  <a:lnTo>
                    <a:pt x="3769550" y="3535553"/>
                  </a:lnTo>
                  <a:lnTo>
                    <a:pt x="3790467" y="3521659"/>
                  </a:lnTo>
                  <a:lnTo>
                    <a:pt x="3804348" y="3500755"/>
                  </a:lnTo>
                  <a:lnTo>
                    <a:pt x="3808984" y="3476968"/>
                  </a:lnTo>
                  <a:close/>
                </a:path>
                <a:path w="5037455" h="4682490">
                  <a:moveTo>
                    <a:pt x="3808984" y="2908008"/>
                  </a:moveTo>
                  <a:lnTo>
                    <a:pt x="3804348" y="2884220"/>
                  </a:lnTo>
                  <a:lnTo>
                    <a:pt x="3790467" y="2863304"/>
                  </a:lnTo>
                  <a:lnTo>
                    <a:pt x="3769550" y="2849422"/>
                  </a:lnTo>
                  <a:lnTo>
                    <a:pt x="3745763" y="2844787"/>
                  </a:lnTo>
                  <a:lnTo>
                    <a:pt x="3721963" y="2849422"/>
                  </a:lnTo>
                  <a:lnTo>
                    <a:pt x="3701059" y="2863304"/>
                  </a:lnTo>
                  <a:lnTo>
                    <a:pt x="3687165" y="2884220"/>
                  </a:lnTo>
                  <a:lnTo>
                    <a:pt x="3682542" y="2908008"/>
                  </a:lnTo>
                  <a:lnTo>
                    <a:pt x="3687165" y="2931795"/>
                  </a:lnTo>
                  <a:lnTo>
                    <a:pt x="3701059" y="2952699"/>
                  </a:lnTo>
                  <a:lnTo>
                    <a:pt x="3721963" y="2966593"/>
                  </a:lnTo>
                  <a:lnTo>
                    <a:pt x="3745763" y="2971215"/>
                  </a:lnTo>
                  <a:lnTo>
                    <a:pt x="3769550" y="2966593"/>
                  </a:lnTo>
                  <a:lnTo>
                    <a:pt x="3790467" y="2952699"/>
                  </a:lnTo>
                  <a:lnTo>
                    <a:pt x="3804348" y="2931795"/>
                  </a:lnTo>
                  <a:lnTo>
                    <a:pt x="3808984" y="2908008"/>
                  </a:lnTo>
                  <a:close/>
                </a:path>
                <a:path w="5037455" h="4682490">
                  <a:moveTo>
                    <a:pt x="3808984" y="2339048"/>
                  </a:moveTo>
                  <a:lnTo>
                    <a:pt x="3804348" y="2315260"/>
                  </a:lnTo>
                  <a:lnTo>
                    <a:pt x="3790467" y="2294344"/>
                  </a:lnTo>
                  <a:lnTo>
                    <a:pt x="3769550" y="2280462"/>
                  </a:lnTo>
                  <a:lnTo>
                    <a:pt x="3745763" y="2275827"/>
                  </a:lnTo>
                  <a:lnTo>
                    <a:pt x="3721963" y="2280462"/>
                  </a:lnTo>
                  <a:lnTo>
                    <a:pt x="3701059" y="2294344"/>
                  </a:lnTo>
                  <a:lnTo>
                    <a:pt x="3687165" y="2315260"/>
                  </a:lnTo>
                  <a:lnTo>
                    <a:pt x="3682542" y="2339048"/>
                  </a:lnTo>
                  <a:lnTo>
                    <a:pt x="3687165" y="2362835"/>
                  </a:lnTo>
                  <a:lnTo>
                    <a:pt x="3701059" y="2383739"/>
                  </a:lnTo>
                  <a:lnTo>
                    <a:pt x="3721963" y="2397633"/>
                  </a:lnTo>
                  <a:lnTo>
                    <a:pt x="3745763" y="2402255"/>
                  </a:lnTo>
                  <a:lnTo>
                    <a:pt x="3769550" y="2397633"/>
                  </a:lnTo>
                  <a:lnTo>
                    <a:pt x="3790467" y="2383739"/>
                  </a:lnTo>
                  <a:lnTo>
                    <a:pt x="3804348" y="2362835"/>
                  </a:lnTo>
                  <a:lnTo>
                    <a:pt x="3808984" y="2339048"/>
                  </a:lnTo>
                  <a:close/>
                </a:path>
                <a:path w="5037455" h="4682490">
                  <a:moveTo>
                    <a:pt x="3808984" y="1770087"/>
                  </a:moveTo>
                  <a:lnTo>
                    <a:pt x="3804348" y="1746300"/>
                  </a:lnTo>
                  <a:lnTo>
                    <a:pt x="3790467" y="1725383"/>
                  </a:lnTo>
                  <a:lnTo>
                    <a:pt x="3769550" y="1711502"/>
                  </a:lnTo>
                  <a:lnTo>
                    <a:pt x="3745763" y="1706867"/>
                  </a:lnTo>
                  <a:lnTo>
                    <a:pt x="3721963" y="1711502"/>
                  </a:lnTo>
                  <a:lnTo>
                    <a:pt x="3701059" y="1725383"/>
                  </a:lnTo>
                  <a:lnTo>
                    <a:pt x="3687165" y="1746300"/>
                  </a:lnTo>
                  <a:lnTo>
                    <a:pt x="3682542" y="1770087"/>
                  </a:lnTo>
                  <a:lnTo>
                    <a:pt x="3687165" y="1793875"/>
                  </a:lnTo>
                  <a:lnTo>
                    <a:pt x="3701059" y="1814779"/>
                  </a:lnTo>
                  <a:lnTo>
                    <a:pt x="3721963" y="1828673"/>
                  </a:lnTo>
                  <a:lnTo>
                    <a:pt x="3745763" y="1833295"/>
                  </a:lnTo>
                  <a:lnTo>
                    <a:pt x="3769550" y="1828673"/>
                  </a:lnTo>
                  <a:lnTo>
                    <a:pt x="3790467" y="1814779"/>
                  </a:lnTo>
                  <a:lnTo>
                    <a:pt x="3804348" y="1793875"/>
                  </a:lnTo>
                  <a:lnTo>
                    <a:pt x="3808984" y="1770087"/>
                  </a:lnTo>
                  <a:close/>
                </a:path>
                <a:path w="5037455" h="4682490">
                  <a:moveTo>
                    <a:pt x="3808984" y="1201127"/>
                  </a:moveTo>
                  <a:lnTo>
                    <a:pt x="3804348" y="1177340"/>
                  </a:lnTo>
                  <a:lnTo>
                    <a:pt x="3790467" y="1156423"/>
                  </a:lnTo>
                  <a:lnTo>
                    <a:pt x="3769550" y="1142542"/>
                  </a:lnTo>
                  <a:lnTo>
                    <a:pt x="3745763" y="1137907"/>
                  </a:lnTo>
                  <a:lnTo>
                    <a:pt x="3721963" y="1142542"/>
                  </a:lnTo>
                  <a:lnTo>
                    <a:pt x="3701059" y="1156423"/>
                  </a:lnTo>
                  <a:lnTo>
                    <a:pt x="3687165" y="1177340"/>
                  </a:lnTo>
                  <a:lnTo>
                    <a:pt x="3682542" y="1201127"/>
                  </a:lnTo>
                  <a:lnTo>
                    <a:pt x="3687165" y="1224915"/>
                  </a:lnTo>
                  <a:lnTo>
                    <a:pt x="3701059" y="1245819"/>
                  </a:lnTo>
                  <a:lnTo>
                    <a:pt x="3721963" y="1259713"/>
                  </a:lnTo>
                  <a:lnTo>
                    <a:pt x="3745763" y="1264335"/>
                  </a:lnTo>
                  <a:lnTo>
                    <a:pt x="3769550" y="1259713"/>
                  </a:lnTo>
                  <a:lnTo>
                    <a:pt x="3790467" y="1245819"/>
                  </a:lnTo>
                  <a:lnTo>
                    <a:pt x="3804348" y="1224915"/>
                  </a:lnTo>
                  <a:lnTo>
                    <a:pt x="3808984" y="1201127"/>
                  </a:lnTo>
                  <a:close/>
                </a:path>
                <a:path w="5037455" h="4682490">
                  <a:moveTo>
                    <a:pt x="4423092" y="3476968"/>
                  </a:moveTo>
                  <a:lnTo>
                    <a:pt x="4418457" y="3453180"/>
                  </a:lnTo>
                  <a:lnTo>
                    <a:pt x="4404576" y="3432264"/>
                  </a:lnTo>
                  <a:lnTo>
                    <a:pt x="4383659" y="3418382"/>
                  </a:lnTo>
                  <a:lnTo>
                    <a:pt x="4359872" y="3413747"/>
                  </a:lnTo>
                  <a:lnTo>
                    <a:pt x="4336085" y="3418382"/>
                  </a:lnTo>
                  <a:lnTo>
                    <a:pt x="4315180" y="3432264"/>
                  </a:lnTo>
                  <a:lnTo>
                    <a:pt x="4301287" y="3453180"/>
                  </a:lnTo>
                  <a:lnTo>
                    <a:pt x="4296664" y="3476968"/>
                  </a:lnTo>
                  <a:lnTo>
                    <a:pt x="4301287" y="3500755"/>
                  </a:lnTo>
                  <a:lnTo>
                    <a:pt x="4315180" y="3521659"/>
                  </a:lnTo>
                  <a:lnTo>
                    <a:pt x="4336085" y="3535553"/>
                  </a:lnTo>
                  <a:lnTo>
                    <a:pt x="4359872" y="3540175"/>
                  </a:lnTo>
                  <a:lnTo>
                    <a:pt x="4383659" y="3535553"/>
                  </a:lnTo>
                  <a:lnTo>
                    <a:pt x="4404576" y="3521659"/>
                  </a:lnTo>
                  <a:lnTo>
                    <a:pt x="4418457" y="3500755"/>
                  </a:lnTo>
                  <a:lnTo>
                    <a:pt x="4423092" y="3476968"/>
                  </a:lnTo>
                  <a:close/>
                </a:path>
                <a:path w="5037455" h="4682490">
                  <a:moveTo>
                    <a:pt x="4423092" y="2908008"/>
                  </a:moveTo>
                  <a:lnTo>
                    <a:pt x="4418457" y="2884220"/>
                  </a:lnTo>
                  <a:lnTo>
                    <a:pt x="4404576" y="2863304"/>
                  </a:lnTo>
                  <a:lnTo>
                    <a:pt x="4383659" y="2849422"/>
                  </a:lnTo>
                  <a:lnTo>
                    <a:pt x="4359872" y="2844787"/>
                  </a:lnTo>
                  <a:lnTo>
                    <a:pt x="4336085" y="2849422"/>
                  </a:lnTo>
                  <a:lnTo>
                    <a:pt x="4315180" y="2863304"/>
                  </a:lnTo>
                  <a:lnTo>
                    <a:pt x="4301287" y="2884220"/>
                  </a:lnTo>
                  <a:lnTo>
                    <a:pt x="4296664" y="2908008"/>
                  </a:lnTo>
                  <a:lnTo>
                    <a:pt x="4301287" y="2931795"/>
                  </a:lnTo>
                  <a:lnTo>
                    <a:pt x="4315180" y="2952699"/>
                  </a:lnTo>
                  <a:lnTo>
                    <a:pt x="4336085" y="2966593"/>
                  </a:lnTo>
                  <a:lnTo>
                    <a:pt x="4359872" y="2971215"/>
                  </a:lnTo>
                  <a:lnTo>
                    <a:pt x="4383659" y="2966593"/>
                  </a:lnTo>
                  <a:lnTo>
                    <a:pt x="4404576" y="2952699"/>
                  </a:lnTo>
                  <a:lnTo>
                    <a:pt x="4418457" y="2931795"/>
                  </a:lnTo>
                  <a:lnTo>
                    <a:pt x="4423092" y="2908008"/>
                  </a:lnTo>
                  <a:close/>
                </a:path>
                <a:path w="5037455" h="4682490">
                  <a:moveTo>
                    <a:pt x="4423092" y="2339048"/>
                  </a:moveTo>
                  <a:lnTo>
                    <a:pt x="4418457" y="2315260"/>
                  </a:lnTo>
                  <a:lnTo>
                    <a:pt x="4404576" y="2294344"/>
                  </a:lnTo>
                  <a:lnTo>
                    <a:pt x="4383659" y="2280462"/>
                  </a:lnTo>
                  <a:lnTo>
                    <a:pt x="4359872" y="2275827"/>
                  </a:lnTo>
                  <a:lnTo>
                    <a:pt x="4336085" y="2280462"/>
                  </a:lnTo>
                  <a:lnTo>
                    <a:pt x="4315180" y="2294344"/>
                  </a:lnTo>
                  <a:lnTo>
                    <a:pt x="4301287" y="2315260"/>
                  </a:lnTo>
                  <a:lnTo>
                    <a:pt x="4296664" y="2339048"/>
                  </a:lnTo>
                  <a:lnTo>
                    <a:pt x="4301287" y="2362835"/>
                  </a:lnTo>
                  <a:lnTo>
                    <a:pt x="4315180" y="2383739"/>
                  </a:lnTo>
                  <a:lnTo>
                    <a:pt x="4336085" y="2397633"/>
                  </a:lnTo>
                  <a:lnTo>
                    <a:pt x="4359872" y="2402255"/>
                  </a:lnTo>
                  <a:lnTo>
                    <a:pt x="4383659" y="2397633"/>
                  </a:lnTo>
                  <a:lnTo>
                    <a:pt x="4404576" y="2383739"/>
                  </a:lnTo>
                  <a:lnTo>
                    <a:pt x="4418457" y="2362835"/>
                  </a:lnTo>
                  <a:lnTo>
                    <a:pt x="4423092" y="2339048"/>
                  </a:lnTo>
                  <a:close/>
                </a:path>
                <a:path w="5037455" h="4682490">
                  <a:moveTo>
                    <a:pt x="5037213" y="3476968"/>
                  </a:moveTo>
                  <a:lnTo>
                    <a:pt x="5032578" y="3453180"/>
                  </a:lnTo>
                  <a:lnTo>
                    <a:pt x="5018697" y="3432264"/>
                  </a:lnTo>
                  <a:lnTo>
                    <a:pt x="4997780" y="3418382"/>
                  </a:lnTo>
                  <a:lnTo>
                    <a:pt x="4973993" y="3413747"/>
                  </a:lnTo>
                  <a:lnTo>
                    <a:pt x="4950193" y="3418382"/>
                  </a:lnTo>
                  <a:lnTo>
                    <a:pt x="4929289" y="3432264"/>
                  </a:lnTo>
                  <a:lnTo>
                    <a:pt x="4915395" y="3453180"/>
                  </a:lnTo>
                  <a:lnTo>
                    <a:pt x="4910772" y="3476968"/>
                  </a:lnTo>
                  <a:lnTo>
                    <a:pt x="4915395" y="3500755"/>
                  </a:lnTo>
                  <a:lnTo>
                    <a:pt x="4929289" y="3521659"/>
                  </a:lnTo>
                  <a:lnTo>
                    <a:pt x="4950193" y="3535553"/>
                  </a:lnTo>
                  <a:lnTo>
                    <a:pt x="4973993" y="3540175"/>
                  </a:lnTo>
                  <a:lnTo>
                    <a:pt x="4997780" y="3535553"/>
                  </a:lnTo>
                  <a:lnTo>
                    <a:pt x="5018697" y="3521659"/>
                  </a:lnTo>
                  <a:lnTo>
                    <a:pt x="5032578" y="3500755"/>
                  </a:lnTo>
                  <a:lnTo>
                    <a:pt x="5037213" y="3476968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>
            <a:spLocks noGrp="1"/>
          </p:cNvSpPr>
          <p:nvPr>
            <p:ph type="title"/>
          </p:nvPr>
        </p:nvSpPr>
        <p:spPr>
          <a:xfrm>
            <a:off x="660400" y="449580"/>
            <a:ext cx="11606530" cy="720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550" spc="-40" dirty="0"/>
              <a:t>Sample </a:t>
            </a:r>
            <a:r>
              <a:rPr sz="4550" spc="10" dirty="0"/>
              <a:t>If </a:t>
            </a:r>
            <a:r>
              <a:rPr sz="4550" spc="-145" dirty="0"/>
              <a:t>Each </a:t>
            </a:r>
            <a:r>
              <a:rPr sz="4550" spc="-65" dirty="0"/>
              <a:t>Pixel </a:t>
            </a:r>
            <a:r>
              <a:rPr sz="4550" spc="30" dirty="0"/>
              <a:t>Center </a:t>
            </a:r>
            <a:r>
              <a:rPr sz="4550" spc="-200" dirty="0"/>
              <a:t>Is </a:t>
            </a:r>
            <a:r>
              <a:rPr sz="4550" spc="-10" dirty="0"/>
              <a:t>Inside</a:t>
            </a:r>
            <a:r>
              <a:rPr sz="4550" spc="380" dirty="0"/>
              <a:t> </a:t>
            </a:r>
            <a:r>
              <a:rPr sz="4550" spc="-40" dirty="0"/>
              <a:t>Triangle</a:t>
            </a:r>
            <a:endParaRPr sz="4550"/>
          </a:p>
        </p:txBody>
      </p:sp>
      <p:graphicFrame>
        <p:nvGraphicFramePr>
          <p:cNvPr id="105" name="object 105"/>
          <p:cNvGraphicFramePr>
            <a:graphicFrameLocks noGrp="1"/>
          </p:cNvGraphicFramePr>
          <p:nvPr/>
        </p:nvGraphicFramePr>
        <p:xfrm>
          <a:off x="3404908" y="2296617"/>
          <a:ext cx="6196959" cy="56735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8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8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02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76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89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34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97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83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1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1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24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10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6" name="object 106"/>
          <p:cNvSpPr/>
          <p:nvPr/>
        </p:nvSpPr>
        <p:spPr>
          <a:xfrm>
            <a:off x="3648138" y="764636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648138" y="707740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648138" y="650844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648138" y="537052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648138" y="593948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648138" y="480156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648138" y="366364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648138" y="423260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648138" y="3094685"/>
            <a:ext cx="139135" cy="1391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648138" y="2525725"/>
            <a:ext cx="139135" cy="1391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262259" y="2525725"/>
            <a:ext cx="139135" cy="1391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876368" y="2525725"/>
            <a:ext cx="139135" cy="1391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490489" y="2525725"/>
            <a:ext cx="139135" cy="1391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104610" y="2525725"/>
            <a:ext cx="139135" cy="1391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718719" y="2525725"/>
            <a:ext cx="139135" cy="1391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332840" y="2525725"/>
            <a:ext cx="139135" cy="1391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946949" y="2525725"/>
            <a:ext cx="139135" cy="1391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8561069" y="2525725"/>
            <a:ext cx="139135" cy="1391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9175178" y="2525725"/>
            <a:ext cx="139135" cy="1391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49580"/>
            <a:ext cx="11606530" cy="720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550" spc="-40" dirty="0"/>
              <a:t>Sample </a:t>
            </a:r>
            <a:r>
              <a:rPr sz="4550" spc="10" dirty="0"/>
              <a:t>If </a:t>
            </a:r>
            <a:r>
              <a:rPr sz="4550" spc="-145" dirty="0"/>
              <a:t>Each </a:t>
            </a:r>
            <a:r>
              <a:rPr sz="4550" spc="-65" dirty="0"/>
              <a:t>Pixel </a:t>
            </a:r>
            <a:r>
              <a:rPr sz="4550" spc="30" dirty="0"/>
              <a:t>Center </a:t>
            </a:r>
            <a:r>
              <a:rPr sz="4550" spc="-200" dirty="0"/>
              <a:t>Is </a:t>
            </a:r>
            <a:r>
              <a:rPr sz="4550" spc="-10" dirty="0"/>
              <a:t>Inside</a:t>
            </a:r>
            <a:r>
              <a:rPr sz="4550" spc="380" dirty="0"/>
              <a:t> </a:t>
            </a:r>
            <a:r>
              <a:rPr sz="4550" spc="-40" dirty="0"/>
              <a:t>Triangle</a:t>
            </a:r>
            <a:endParaRPr sz="4550"/>
          </a:p>
        </p:txBody>
      </p:sp>
      <p:grpSp>
        <p:nvGrpSpPr>
          <p:cNvPr id="3" name="object 3"/>
          <p:cNvGrpSpPr/>
          <p:nvPr/>
        </p:nvGrpSpPr>
        <p:grpSpPr>
          <a:xfrm>
            <a:off x="4256989" y="2769971"/>
            <a:ext cx="5230495" cy="5063490"/>
            <a:chOff x="4256989" y="2769971"/>
            <a:chExt cx="5230495" cy="5063490"/>
          </a:xfrm>
        </p:grpSpPr>
        <p:sp>
          <p:nvSpPr>
            <p:cNvPr id="4" name="object 4"/>
            <p:cNvSpPr/>
            <p:nvPr/>
          </p:nvSpPr>
          <p:spPr>
            <a:xfrm>
              <a:off x="4340809" y="2789021"/>
              <a:ext cx="5127625" cy="4912995"/>
            </a:xfrm>
            <a:custGeom>
              <a:avLst/>
              <a:gdLst/>
              <a:ahLst/>
              <a:cxnLst/>
              <a:rect l="l" t="t" r="r" b="b"/>
              <a:pathLst>
                <a:path w="5127625" h="4912995">
                  <a:moveTo>
                    <a:pt x="3134055" y="0"/>
                  </a:moveTo>
                  <a:lnTo>
                    <a:pt x="5127320" y="3844734"/>
                  </a:lnTo>
                  <a:lnTo>
                    <a:pt x="0" y="4912956"/>
                  </a:lnTo>
                  <a:lnTo>
                    <a:pt x="3134055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62259" y="707740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62259" y="650844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62259" y="593948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62259" y="537052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62259" y="480156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62259" y="423260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62259" y="366364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62259" y="3094685"/>
              <a:ext cx="139135" cy="1391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76368" y="764636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76368" y="650844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76368" y="537052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76368" y="593948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76368" y="480156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76368" y="366364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76368" y="423260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76368" y="3094685"/>
              <a:ext cx="139135" cy="1391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490489" y="764636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490489" y="537052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90489" y="480156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90489" y="423260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490489" y="366364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90489" y="3094685"/>
              <a:ext cx="139135" cy="1391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04610" y="764636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104610" y="423260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104610" y="3663645"/>
              <a:ext cx="139135" cy="1391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104610" y="3094685"/>
              <a:ext cx="139135" cy="1391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718719" y="7646365"/>
              <a:ext cx="139135" cy="1391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718719" y="3663645"/>
              <a:ext cx="139135" cy="1391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718719" y="3094685"/>
              <a:ext cx="139135" cy="13913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332840" y="7646365"/>
              <a:ext cx="139135" cy="13913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332840" y="7077405"/>
              <a:ext cx="139135" cy="13913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946949" y="7646365"/>
              <a:ext cx="139135" cy="1391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946949" y="7077405"/>
              <a:ext cx="139135" cy="1391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868938" y="7069968"/>
              <a:ext cx="189936" cy="1899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946949" y="3094685"/>
              <a:ext cx="139135" cy="13913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946949" y="3663645"/>
              <a:ext cx="139135" cy="1391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561070" y="7646365"/>
              <a:ext cx="139135" cy="13913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561070" y="7077405"/>
              <a:ext cx="139135" cy="13913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483047" y="7069968"/>
              <a:ext cx="189936" cy="1899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483047" y="6501008"/>
              <a:ext cx="189936" cy="1899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483047" y="5932048"/>
              <a:ext cx="189936" cy="1899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561070" y="4801565"/>
              <a:ext cx="139135" cy="13913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561070" y="4232605"/>
              <a:ext cx="139135" cy="13913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561070" y="3663645"/>
              <a:ext cx="139135" cy="13913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561070" y="3094685"/>
              <a:ext cx="139135" cy="1391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097168" y="7069968"/>
              <a:ext cx="189936" cy="1899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175178" y="7646365"/>
              <a:ext cx="139135" cy="1391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097168" y="6501008"/>
              <a:ext cx="189936" cy="1899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097168" y="5932048"/>
              <a:ext cx="189936" cy="1899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175178" y="7077405"/>
              <a:ext cx="139135" cy="1391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175178" y="5939485"/>
              <a:ext cx="139135" cy="1391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097168" y="5363088"/>
              <a:ext cx="189936" cy="1899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175178" y="5370525"/>
              <a:ext cx="139135" cy="1391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175178" y="4801565"/>
              <a:ext cx="139135" cy="1391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097168" y="4794128"/>
              <a:ext cx="189936" cy="1899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175178" y="4232605"/>
              <a:ext cx="139135" cy="1391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175178" y="3663645"/>
              <a:ext cx="139135" cy="1391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175178" y="3094685"/>
              <a:ext cx="139135" cy="13913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711277" y="7069968"/>
              <a:ext cx="189936" cy="1899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711277" y="6501008"/>
              <a:ext cx="189936" cy="1899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711277" y="5932048"/>
              <a:ext cx="189936" cy="1899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882718" y="708375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5"/>
                  </a:lnTo>
                  <a:lnTo>
                    <a:pt x="126441" y="63219"/>
                  </a:lnTo>
                  <a:lnTo>
                    <a:pt x="121812" y="39430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711277" y="5363088"/>
              <a:ext cx="189936" cy="1899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496839" y="708375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5"/>
                  </a:lnTo>
                  <a:lnTo>
                    <a:pt x="126441" y="63219"/>
                  </a:lnTo>
                  <a:lnTo>
                    <a:pt x="121812" y="39430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711277" y="4794128"/>
              <a:ext cx="189936" cy="1899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496839" y="651479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5"/>
                  </a:lnTo>
                  <a:lnTo>
                    <a:pt x="126441" y="63219"/>
                  </a:lnTo>
                  <a:lnTo>
                    <a:pt x="121812" y="39430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711277" y="4225168"/>
              <a:ext cx="189936" cy="1899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496839" y="5945835"/>
              <a:ext cx="741045" cy="1264920"/>
            </a:xfrm>
            <a:custGeom>
              <a:avLst/>
              <a:gdLst/>
              <a:ahLst/>
              <a:cxnLst/>
              <a:rect l="l" t="t" r="r" b="b"/>
              <a:pathLst>
                <a:path w="741045" h="1264920">
                  <a:moveTo>
                    <a:pt x="126441" y="63220"/>
                  </a:moveTo>
                  <a:lnTo>
                    <a:pt x="121805" y="39433"/>
                  </a:lnTo>
                  <a:lnTo>
                    <a:pt x="107924" y="18516"/>
                  </a:lnTo>
                  <a:lnTo>
                    <a:pt x="87007" y="4635"/>
                  </a:lnTo>
                  <a:lnTo>
                    <a:pt x="63220" y="0"/>
                  </a:lnTo>
                  <a:lnTo>
                    <a:pt x="39420" y="4635"/>
                  </a:lnTo>
                  <a:lnTo>
                    <a:pt x="18516" y="18516"/>
                  </a:lnTo>
                  <a:lnTo>
                    <a:pt x="4622" y="39433"/>
                  </a:lnTo>
                  <a:lnTo>
                    <a:pt x="0" y="63220"/>
                  </a:lnTo>
                  <a:lnTo>
                    <a:pt x="4622" y="87007"/>
                  </a:lnTo>
                  <a:lnTo>
                    <a:pt x="18516" y="107911"/>
                  </a:lnTo>
                  <a:lnTo>
                    <a:pt x="39420" y="121805"/>
                  </a:lnTo>
                  <a:lnTo>
                    <a:pt x="63207" y="126428"/>
                  </a:lnTo>
                  <a:lnTo>
                    <a:pt x="87007" y="121805"/>
                  </a:lnTo>
                  <a:lnTo>
                    <a:pt x="107924" y="107911"/>
                  </a:lnTo>
                  <a:lnTo>
                    <a:pt x="121805" y="87007"/>
                  </a:lnTo>
                  <a:lnTo>
                    <a:pt x="126441" y="63220"/>
                  </a:lnTo>
                  <a:close/>
                </a:path>
                <a:path w="741045" h="1264920">
                  <a:moveTo>
                    <a:pt x="740549" y="1201140"/>
                  </a:moveTo>
                  <a:lnTo>
                    <a:pt x="735914" y="1177353"/>
                  </a:lnTo>
                  <a:lnTo>
                    <a:pt x="722033" y="1156436"/>
                  </a:lnTo>
                  <a:lnTo>
                    <a:pt x="701116" y="1142555"/>
                  </a:lnTo>
                  <a:lnTo>
                    <a:pt x="677329" y="1137920"/>
                  </a:lnTo>
                  <a:lnTo>
                    <a:pt x="653542" y="1142555"/>
                  </a:lnTo>
                  <a:lnTo>
                    <a:pt x="632637" y="1156436"/>
                  </a:lnTo>
                  <a:lnTo>
                    <a:pt x="618744" y="1177353"/>
                  </a:lnTo>
                  <a:lnTo>
                    <a:pt x="614121" y="1201140"/>
                  </a:lnTo>
                  <a:lnTo>
                    <a:pt x="618744" y="1224927"/>
                  </a:lnTo>
                  <a:lnTo>
                    <a:pt x="632637" y="1245831"/>
                  </a:lnTo>
                  <a:lnTo>
                    <a:pt x="653542" y="1259725"/>
                  </a:lnTo>
                  <a:lnTo>
                    <a:pt x="677329" y="1264348"/>
                  </a:lnTo>
                  <a:lnTo>
                    <a:pt x="701116" y="1259725"/>
                  </a:lnTo>
                  <a:lnTo>
                    <a:pt x="722033" y="1245831"/>
                  </a:lnTo>
                  <a:lnTo>
                    <a:pt x="735914" y="1224927"/>
                  </a:lnTo>
                  <a:lnTo>
                    <a:pt x="740549" y="120114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325398" y="6501008"/>
              <a:ext cx="189936" cy="1899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325398" y="5932048"/>
              <a:ext cx="189936" cy="1899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110960" y="651479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09" y="0"/>
                  </a:moveTo>
                  <a:lnTo>
                    <a:pt x="39422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22" y="121799"/>
                  </a:lnTo>
                  <a:lnTo>
                    <a:pt x="63209" y="126428"/>
                  </a:lnTo>
                  <a:lnTo>
                    <a:pt x="86998" y="121799"/>
                  </a:lnTo>
                  <a:lnTo>
                    <a:pt x="107911" y="107911"/>
                  </a:lnTo>
                  <a:lnTo>
                    <a:pt x="121799" y="87005"/>
                  </a:lnTo>
                  <a:lnTo>
                    <a:pt x="126428" y="63219"/>
                  </a:lnTo>
                  <a:lnTo>
                    <a:pt x="121799" y="39430"/>
                  </a:lnTo>
                  <a:lnTo>
                    <a:pt x="107911" y="18516"/>
                  </a:lnTo>
                  <a:lnTo>
                    <a:pt x="86998" y="4629"/>
                  </a:lnTo>
                  <a:lnTo>
                    <a:pt x="63209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325398" y="5363088"/>
              <a:ext cx="189936" cy="1899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110960" y="594583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09" y="0"/>
                  </a:moveTo>
                  <a:lnTo>
                    <a:pt x="39422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22" y="121799"/>
                  </a:lnTo>
                  <a:lnTo>
                    <a:pt x="63209" y="126428"/>
                  </a:lnTo>
                  <a:lnTo>
                    <a:pt x="86998" y="121799"/>
                  </a:lnTo>
                  <a:lnTo>
                    <a:pt x="107911" y="107911"/>
                  </a:lnTo>
                  <a:lnTo>
                    <a:pt x="121799" y="87005"/>
                  </a:lnTo>
                  <a:lnTo>
                    <a:pt x="126428" y="63219"/>
                  </a:lnTo>
                  <a:lnTo>
                    <a:pt x="121799" y="39430"/>
                  </a:lnTo>
                  <a:lnTo>
                    <a:pt x="107911" y="18516"/>
                  </a:lnTo>
                  <a:lnTo>
                    <a:pt x="86998" y="4629"/>
                  </a:lnTo>
                  <a:lnTo>
                    <a:pt x="63209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325398" y="4794128"/>
              <a:ext cx="189936" cy="1899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110960" y="537687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09" y="0"/>
                  </a:moveTo>
                  <a:lnTo>
                    <a:pt x="39422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22" y="121799"/>
                  </a:lnTo>
                  <a:lnTo>
                    <a:pt x="63209" y="126428"/>
                  </a:lnTo>
                  <a:lnTo>
                    <a:pt x="86998" y="121799"/>
                  </a:lnTo>
                  <a:lnTo>
                    <a:pt x="107911" y="107911"/>
                  </a:lnTo>
                  <a:lnTo>
                    <a:pt x="121799" y="87005"/>
                  </a:lnTo>
                  <a:lnTo>
                    <a:pt x="126428" y="63219"/>
                  </a:lnTo>
                  <a:lnTo>
                    <a:pt x="121799" y="39430"/>
                  </a:lnTo>
                  <a:lnTo>
                    <a:pt x="107911" y="18516"/>
                  </a:lnTo>
                  <a:lnTo>
                    <a:pt x="86998" y="4629"/>
                  </a:lnTo>
                  <a:lnTo>
                    <a:pt x="63209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325398" y="4225168"/>
              <a:ext cx="189936" cy="1899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256989" y="7642954"/>
              <a:ext cx="189936" cy="1899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110960" y="480791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09" y="0"/>
                  </a:moveTo>
                  <a:lnTo>
                    <a:pt x="39422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22" y="121799"/>
                  </a:lnTo>
                  <a:lnTo>
                    <a:pt x="63209" y="126428"/>
                  </a:lnTo>
                  <a:lnTo>
                    <a:pt x="86998" y="121799"/>
                  </a:lnTo>
                  <a:lnTo>
                    <a:pt x="107911" y="107911"/>
                  </a:lnTo>
                  <a:lnTo>
                    <a:pt x="121799" y="87005"/>
                  </a:lnTo>
                  <a:lnTo>
                    <a:pt x="126428" y="63219"/>
                  </a:lnTo>
                  <a:lnTo>
                    <a:pt x="121799" y="39430"/>
                  </a:lnTo>
                  <a:lnTo>
                    <a:pt x="107911" y="18516"/>
                  </a:lnTo>
                  <a:lnTo>
                    <a:pt x="86998" y="4629"/>
                  </a:lnTo>
                  <a:lnTo>
                    <a:pt x="63209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325398" y="3656208"/>
              <a:ext cx="189936" cy="1899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725069" y="708375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5"/>
                  </a:lnTo>
                  <a:lnTo>
                    <a:pt x="126441" y="63219"/>
                  </a:lnTo>
                  <a:lnTo>
                    <a:pt x="121812" y="39430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325398" y="3087248"/>
              <a:ext cx="189936" cy="1899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725069" y="651479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5"/>
                  </a:lnTo>
                  <a:lnTo>
                    <a:pt x="126441" y="63219"/>
                  </a:lnTo>
                  <a:lnTo>
                    <a:pt x="121812" y="39430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939519" y="6501008"/>
              <a:ext cx="189936" cy="18993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725069" y="594583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5"/>
                  </a:lnTo>
                  <a:lnTo>
                    <a:pt x="126441" y="63219"/>
                  </a:lnTo>
                  <a:lnTo>
                    <a:pt x="121812" y="39430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939519" y="5932048"/>
              <a:ext cx="189936" cy="18993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725069" y="537687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5"/>
                  </a:lnTo>
                  <a:lnTo>
                    <a:pt x="126441" y="63219"/>
                  </a:lnTo>
                  <a:lnTo>
                    <a:pt x="121812" y="39430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939519" y="5363088"/>
              <a:ext cx="189936" cy="18993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939519" y="4794128"/>
              <a:ext cx="189936" cy="18993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725069" y="480791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5"/>
                  </a:lnTo>
                  <a:lnTo>
                    <a:pt x="126441" y="63219"/>
                  </a:lnTo>
                  <a:lnTo>
                    <a:pt x="121812" y="39430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939519" y="4225168"/>
              <a:ext cx="189936" cy="18993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725069" y="4238954"/>
              <a:ext cx="741045" cy="2402840"/>
            </a:xfrm>
            <a:custGeom>
              <a:avLst/>
              <a:gdLst/>
              <a:ahLst/>
              <a:cxnLst/>
              <a:rect l="l" t="t" r="r" b="b"/>
              <a:pathLst>
                <a:path w="741045" h="2402840">
                  <a:moveTo>
                    <a:pt x="126441" y="63220"/>
                  </a:moveTo>
                  <a:lnTo>
                    <a:pt x="121805" y="39433"/>
                  </a:lnTo>
                  <a:lnTo>
                    <a:pt x="107924" y="18516"/>
                  </a:lnTo>
                  <a:lnTo>
                    <a:pt x="87007" y="4635"/>
                  </a:lnTo>
                  <a:lnTo>
                    <a:pt x="63220" y="0"/>
                  </a:lnTo>
                  <a:lnTo>
                    <a:pt x="39420" y="4635"/>
                  </a:lnTo>
                  <a:lnTo>
                    <a:pt x="18516" y="18516"/>
                  </a:lnTo>
                  <a:lnTo>
                    <a:pt x="4622" y="39433"/>
                  </a:lnTo>
                  <a:lnTo>
                    <a:pt x="0" y="63220"/>
                  </a:lnTo>
                  <a:lnTo>
                    <a:pt x="4622" y="87007"/>
                  </a:lnTo>
                  <a:lnTo>
                    <a:pt x="18516" y="107911"/>
                  </a:lnTo>
                  <a:lnTo>
                    <a:pt x="39420" y="121805"/>
                  </a:lnTo>
                  <a:lnTo>
                    <a:pt x="63220" y="126428"/>
                  </a:lnTo>
                  <a:lnTo>
                    <a:pt x="87007" y="121805"/>
                  </a:lnTo>
                  <a:lnTo>
                    <a:pt x="107924" y="107911"/>
                  </a:lnTo>
                  <a:lnTo>
                    <a:pt x="121805" y="87007"/>
                  </a:lnTo>
                  <a:lnTo>
                    <a:pt x="126441" y="63220"/>
                  </a:lnTo>
                  <a:close/>
                </a:path>
                <a:path w="741045" h="2402840">
                  <a:moveTo>
                    <a:pt x="740549" y="2339060"/>
                  </a:moveTo>
                  <a:lnTo>
                    <a:pt x="735914" y="2315273"/>
                  </a:lnTo>
                  <a:lnTo>
                    <a:pt x="722033" y="2294356"/>
                  </a:lnTo>
                  <a:lnTo>
                    <a:pt x="701116" y="2280475"/>
                  </a:lnTo>
                  <a:lnTo>
                    <a:pt x="677329" y="2275840"/>
                  </a:lnTo>
                  <a:lnTo>
                    <a:pt x="653542" y="2280475"/>
                  </a:lnTo>
                  <a:lnTo>
                    <a:pt x="632637" y="2294356"/>
                  </a:lnTo>
                  <a:lnTo>
                    <a:pt x="618744" y="2315273"/>
                  </a:lnTo>
                  <a:lnTo>
                    <a:pt x="614121" y="2339060"/>
                  </a:lnTo>
                  <a:lnTo>
                    <a:pt x="618744" y="2362847"/>
                  </a:lnTo>
                  <a:lnTo>
                    <a:pt x="632637" y="2383752"/>
                  </a:lnTo>
                  <a:lnTo>
                    <a:pt x="653542" y="2397645"/>
                  </a:lnTo>
                  <a:lnTo>
                    <a:pt x="677329" y="2402268"/>
                  </a:lnTo>
                  <a:lnTo>
                    <a:pt x="701116" y="2397645"/>
                  </a:lnTo>
                  <a:lnTo>
                    <a:pt x="722033" y="2383752"/>
                  </a:lnTo>
                  <a:lnTo>
                    <a:pt x="735914" y="2362847"/>
                  </a:lnTo>
                  <a:lnTo>
                    <a:pt x="740549" y="233906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553627" y="6501008"/>
              <a:ext cx="189936" cy="1899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339190" y="594583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4" y="0"/>
                  </a:moveTo>
                  <a:lnTo>
                    <a:pt x="39428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28" y="121799"/>
                  </a:lnTo>
                  <a:lnTo>
                    <a:pt x="63214" y="126428"/>
                  </a:lnTo>
                  <a:lnTo>
                    <a:pt x="87000" y="121799"/>
                  </a:lnTo>
                  <a:lnTo>
                    <a:pt x="107911" y="107911"/>
                  </a:lnTo>
                  <a:lnTo>
                    <a:pt x="121799" y="87005"/>
                  </a:lnTo>
                  <a:lnTo>
                    <a:pt x="126428" y="63219"/>
                  </a:lnTo>
                  <a:lnTo>
                    <a:pt x="121799" y="39430"/>
                  </a:lnTo>
                  <a:lnTo>
                    <a:pt x="107911" y="18516"/>
                  </a:lnTo>
                  <a:lnTo>
                    <a:pt x="87000" y="4629"/>
                  </a:lnTo>
                  <a:lnTo>
                    <a:pt x="63214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553627" y="5932048"/>
              <a:ext cx="189936" cy="1899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339190" y="537687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4" y="0"/>
                  </a:moveTo>
                  <a:lnTo>
                    <a:pt x="39428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28" y="121799"/>
                  </a:lnTo>
                  <a:lnTo>
                    <a:pt x="63214" y="126428"/>
                  </a:lnTo>
                  <a:lnTo>
                    <a:pt x="87000" y="121799"/>
                  </a:lnTo>
                  <a:lnTo>
                    <a:pt x="107911" y="107911"/>
                  </a:lnTo>
                  <a:lnTo>
                    <a:pt x="121799" y="87005"/>
                  </a:lnTo>
                  <a:lnTo>
                    <a:pt x="126428" y="63219"/>
                  </a:lnTo>
                  <a:lnTo>
                    <a:pt x="121799" y="39430"/>
                  </a:lnTo>
                  <a:lnTo>
                    <a:pt x="107911" y="18516"/>
                  </a:lnTo>
                  <a:lnTo>
                    <a:pt x="87000" y="4629"/>
                  </a:lnTo>
                  <a:lnTo>
                    <a:pt x="63214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553627" y="5363088"/>
              <a:ext cx="189936" cy="1899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339190" y="4238954"/>
              <a:ext cx="127000" cy="695960"/>
            </a:xfrm>
            <a:custGeom>
              <a:avLst/>
              <a:gdLst/>
              <a:ahLst/>
              <a:cxnLst/>
              <a:rect l="l" t="t" r="r" b="b"/>
              <a:pathLst>
                <a:path w="127000" h="695960">
                  <a:moveTo>
                    <a:pt x="126428" y="632180"/>
                  </a:moveTo>
                  <a:lnTo>
                    <a:pt x="121793" y="608393"/>
                  </a:lnTo>
                  <a:lnTo>
                    <a:pt x="107911" y="587476"/>
                  </a:lnTo>
                  <a:lnTo>
                    <a:pt x="86995" y="573595"/>
                  </a:lnTo>
                  <a:lnTo>
                    <a:pt x="63207" y="568960"/>
                  </a:lnTo>
                  <a:lnTo>
                    <a:pt x="39420" y="573595"/>
                  </a:lnTo>
                  <a:lnTo>
                    <a:pt x="18516" y="587476"/>
                  </a:lnTo>
                  <a:lnTo>
                    <a:pt x="4622" y="608393"/>
                  </a:lnTo>
                  <a:lnTo>
                    <a:pt x="0" y="632180"/>
                  </a:lnTo>
                  <a:lnTo>
                    <a:pt x="4622" y="655967"/>
                  </a:lnTo>
                  <a:lnTo>
                    <a:pt x="18516" y="676871"/>
                  </a:lnTo>
                  <a:lnTo>
                    <a:pt x="39420" y="690765"/>
                  </a:lnTo>
                  <a:lnTo>
                    <a:pt x="63207" y="695388"/>
                  </a:lnTo>
                  <a:lnTo>
                    <a:pt x="86995" y="690765"/>
                  </a:lnTo>
                  <a:lnTo>
                    <a:pt x="107911" y="676871"/>
                  </a:lnTo>
                  <a:lnTo>
                    <a:pt x="121793" y="655967"/>
                  </a:lnTo>
                  <a:lnTo>
                    <a:pt x="126428" y="632180"/>
                  </a:lnTo>
                  <a:close/>
                </a:path>
                <a:path w="127000" h="695960">
                  <a:moveTo>
                    <a:pt x="126428" y="63220"/>
                  </a:moveTo>
                  <a:lnTo>
                    <a:pt x="121793" y="39433"/>
                  </a:lnTo>
                  <a:lnTo>
                    <a:pt x="107911" y="18516"/>
                  </a:lnTo>
                  <a:lnTo>
                    <a:pt x="86995" y="4635"/>
                  </a:lnTo>
                  <a:lnTo>
                    <a:pt x="63207" y="0"/>
                  </a:lnTo>
                  <a:lnTo>
                    <a:pt x="39420" y="4635"/>
                  </a:lnTo>
                  <a:lnTo>
                    <a:pt x="18516" y="18516"/>
                  </a:lnTo>
                  <a:lnTo>
                    <a:pt x="4622" y="39433"/>
                  </a:lnTo>
                  <a:lnTo>
                    <a:pt x="0" y="63220"/>
                  </a:lnTo>
                  <a:lnTo>
                    <a:pt x="4622" y="87007"/>
                  </a:lnTo>
                  <a:lnTo>
                    <a:pt x="18516" y="107911"/>
                  </a:lnTo>
                  <a:lnTo>
                    <a:pt x="39420" y="121805"/>
                  </a:lnTo>
                  <a:lnTo>
                    <a:pt x="63207" y="126428"/>
                  </a:lnTo>
                  <a:lnTo>
                    <a:pt x="86995" y="121805"/>
                  </a:lnTo>
                  <a:lnTo>
                    <a:pt x="107911" y="107911"/>
                  </a:lnTo>
                  <a:lnTo>
                    <a:pt x="121793" y="87007"/>
                  </a:lnTo>
                  <a:lnTo>
                    <a:pt x="126428" y="6322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167749" y="6501008"/>
              <a:ext cx="189936" cy="18993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270756" y="3101047"/>
              <a:ext cx="5037455" cy="4682490"/>
            </a:xfrm>
            <a:custGeom>
              <a:avLst/>
              <a:gdLst/>
              <a:ahLst/>
              <a:cxnLst/>
              <a:rect l="l" t="t" r="r" b="b"/>
              <a:pathLst>
                <a:path w="5037455" h="4682490">
                  <a:moveTo>
                    <a:pt x="126453" y="4618914"/>
                  </a:moveTo>
                  <a:lnTo>
                    <a:pt x="121818" y="4595126"/>
                  </a:lnTo>
                  <a:lnTo>
                    <a:pt x="107937" y="4574210"/>
                  </a:lnTo>
                  <a:lnTo>
                    <a:pt x="87020" y="4560328"/>
                  </a:lnTo>
                  <a:lnTo>
                    <a:pt x="63233" y="4555693"/>
                  </a:lnTo>
                  <a:lnTo>
                    <a:pt x="39433" y="4560328"/>
                  </a:lnTo>
                  <a:lnTo>
                    <a:pt x="18529" y="4574210"/>
                  </a:lnTo>
                  <a:lnTo>
                    <a:pt x="4635" y="4595126"/>
                  </a:lnTo>
                  <a:lnTo>
                    <a:pt x="0" y="4618914"/>
                  </a:lnTo>
                  <a:lnTo>
                    <a:pt x="4635" y="4642701"/>
                  </a:lnTo>
                  <a:lnTo>
                    <a:pt x="18529" y="4663605"/>
                  </a:lnTo>
                  <a:lnTo>
                    <a:pt x="39433" y="4677499"/>
                  </a:lnTo>
                  <a:lnTo>
                    <a:pt x="63220" y="4682121"/>
                  </a:lnTo>
                  <a:lnTo>
                    <a:pt x="87020" y="4677499"/>
                  </a:lnTo>
                  <a:lnTo>
                    <a:pt x="107937" y="4663605"/>
                  </a:lnTo>
                  <a:lnTo>
                    <a:pt x="121818" y="4642701"/>
                  </a:lnTo>
                  <a:lnTo>
                    <a:pt x="126453" y="4618914"/>
                  </a:lnTo>
                  <a:close/>
                </a:path>
                <a:path w="5037455" h="4682490">
                  <a:moveTo>
                    <a:pt x="3194862" y="632167"/>
                  </a:moveTo>
                  <a:lnTo>
                    <a:pt x="3190227" y="608380"/>
                  </a:lnTo>
                  <a:lnTo>
                    <a:pt x="3176346" y="587463"/>
                  </a:lnTo>
                  <a:lnTo>
                    <a:pt x="3155429" y="573582"/>
                  </a:lnTo>
                  <a:lnTo>
                    <a:pt x="3131642" y="568947"/>
                  </a:lnTo>
                  <a:lnTo>
                    <a:pt x="3107855" y="573582"/>
                  </a:lnTo>
                  <a:lnTo>
                    <a:pt x="3086951" y="587463"/>
                  </a:lnTo>
                  <a:lnTo>
                    <a:pt x="3073057" y="608380"/>
                  </a:lnTo>
                  <a:lnTo>
                    <a:pt x="3068434" y="632167"/>
                  </a:lnTo>
                  <a:lnTo>
                    <a:pt x="3073057" y="655955"/>
                  </a:lnTo>
                  <a:lnTo>
                    <a:pt x="3086951" y="676859"/>
                  </a:lnTo>
                  <a:lnTo>
                    <a:pt x="3107855" y="690753"/>
                  </a:lnTo>
                  <a:lnTo>
                    <a:pt x="3131642" y="695388"/>
                  </a:lnTo>
                  <a:lnTo>
                    <a:pt x="3155429" y="690753"/>
                  </a:lnTo>
                  <a:lnTo>
                    <a:pt x="3176346" y="676859"/>
                  </a:lnTo>
                  <a:lnTo>
                    <a:pt x="3190227" y="655955"/>
                  </a:lnTo>
                  <a:lnTo>
                    <a:pt x="3194862" y="632167"/>
                  </a:lnTo>
                  <a:close/>
                </a:path>
                <a:path w="5037455" h="4682490">
                  <a:moveTo>
                    <a:pt x="3194862" y="63207"/>
                  </a:moveTo>
                  <a:lnTo>
                    <a:pt x="3190227" y="39420"/>
                  </a:lnTo>
                  <a:lnTo>
                    <a:pt x="3176346" y="18503"/>
                  </a:lnTo>
                  <a:lnTo>
                    <a:pt x="3155429" y="4622"/>
                  </a:lnTo>
                  <a:lnTo>
                    <a:pt x="3131642" y="0"/>
                  </a:lnTo>
                  <a:lnTo>
                    <a:pt x="3107855" y="4622"/>
                  </a:lnTo>
                  <a:lnTo>
                    <a:pt x="3086951" y="18503"/>
                  </a:lnTo>
                  <a:lnTo>
                    <a:pt x="3073057" y="39420"/>
                  </a:lnTo>
                  <a:lnTo>
                    <a:pt x="3068434" y="63207"/>
                  </a:lnTo>
                  <a:lnTo>
                    <a:pt x="3073057" y="86995"/>
                  </a:lnTo>
                  <a:lnTo>
                    <a:pt x="3086951" y="107899"/>
                  </a:lnTo>
                  <a:lnTo>
                    <a:pt x="3107855" y="121793"/>
                  </a:lnTo>
                  <a:lnTo>
                    <a:pt x="3131642" y="126415"/>
                  </a:lnTo>
                  <a:lnTo>
                    <a:pt x="3155429" y="121793"/>
                  </a:lnTo>
                  <a:lnTo>
                    <a:pt x="3176346" y="107899"/>
                  </a:lnTo>
                  <a:lnTo>
                    <a:pt x="3190227" y="86995"/>
                  </a:lnTo>
                  <a:lnTo>
                    <a:pt x="3194862" y="63207"/>
                  </a:lnTo>
                  <a:close/>
                </a:path>
                <a:path w="5037455" h="4682490">
                  <a:moveTo>
                    <a:pt x="3808984" y="3476968"/>
                  </a:moveTo>
                  <a:lnTo>
                    <a:pt x="3804348" y="3453180"/>
                  </a:lnTo>
                  <a:lnTo>
                    <a:pt x="3790467" y="3432264"/>
                  </a:lnTo>
                  <a:lnTo>
                    <a:pt x="3769550" y="3418382"/>
                  </a:lnTo>
                  <a:lnTo>
                    <a:pt x="3745763" y="3413747"/>
                  </a:lnTo>
                  <a:lnTo>
                    <a:pt x="3721963" y="3418382"/>
                  </a:lnTo>
                  <a:lnTo>
                    <a:pt x="3701059" y="3432264"/>
                  </a:lnTo>
                  <a:lnTo>
                    <a:pt x="3687165" y="3453180"/>
                  </a:lnTo>
                  <a:lnTo>
                    <a:pt x="3682542" y="3476968"/>
                  </a:lnTo>
                  <a:lnTo>
                    <a:pt x="3687165" y="3500755"/>
                  </a:lnTo>
                  <a:lnTo>
                    <a:pt x="3701059" y="3521659"/>
                  </a:lnTo>
                  <a:lnTo>
                    <a:pt x="3721963" y="3535553"/>
                  </a:lnTo>
                  <a:lnTo>
                    <a:pt x="3745763" y="3540175"/>
                  </a:lnTo>
                  <a:lnTo>
                    <a:pt x="3769550" y="3535553"/>
                  </a:lnTo>
                  <a:lnTo>
                    <a:pt x="3790467" y="3521659"/>
                  </a:lnTo>
                  <a:lnTo>
                    <a:pt x="3804348" y="3500755"/>
                  </a:lnTo>
                  <a:lnTo>
                    <a:pt x="3808984" y="3476968"/>
                  </a:lnTo>
                  <a:close/>
                </a:path>
                <a:path w="5037455" h="4682490">
                  <a:moveTo>
                    <a:pt x="3808984" y="2908008"/>
                  </a:moveTo>
                  <a:lnTo>
                    <a:pt x="3804348" y="2884220"/>
                  </a:lnTo>
                  <a:lnTo>
                    <a:pt x="3790467" y="2863304"/>
                  </a:lnTo>
                  <a:lnTo>
                    <a:pt x="3769550" y="2849422"/>
                  </a:lnTo>
                  <a:lnTo>
                    <a:pt x="3745763" y="2844787"/>
                  </a:lnTo>
                  <a:lnTo>
                    <a:pt x="3721963" y="2849422"/>
                  </a:lnTo>
                  <a:lnTo>
                    <a:pt x="3701059" y="2863304"/>
                  </a:lnTo>
                  <a:lnTo>
                    <a:pt x="3687165" y="2884220"/>
                  </a:lnTo>
                  <a:lnTo>
                    <a:pt x="3682542" y="2908008"/>
                  </a:lnTo>
                  <a:lnTo>
                    <a:pt x="3687165" y="2931795"/>
                  </a:lnTo>
                  <a:lnTo>
                    <a:pt x="3701059" y="2952699"/>
                  </a:lnTo>
                  <a:lnTo>
                    <a:pt x="3721963" y="2966593"/>
                  </a:lnTo>
                  <a:lnTo>
                    <a:pt x="3745763" y="2971215"/>
                  </a:lnTo>
                  <a:lnTo>
                    <a:pt x="3769550" y="2966593"/>
                  </a:lnTo>
                  <a:lnTo>
                    <a:pt x="3790467" y="2952699"/>
                  </a:lnTo>
                  <a:lnTo>
                    <a:pt x="3804348" y="2931795"/>
                  </a:lnTo>
                  <a:lnTo>
                    <a:pt x="3808984" y="2908008"/>
                  </a:lnTo>
                  <a:close/>
                </a:path>
                <a:path w="5037455" h="4682490">
                  <a:moveTo>
                    <a:pt x="3808984" y="2339048"/>
                  </a:moveTo>
                  <a:lnTo>
                    <a:pt x="3804348" y="2315260"/>
                  </a:lnTo>
                  <a:lnTo>
                    <a:pt x="3790467" y="2294344"/>
                  </a:lnTo>
                  <a:lnTo>
                    <a:pt x="3769550" y="2280462"/>
                  </a:lnTo>
                  <a:lnTo>
                    <a:pt x="3745763" y="2275827"/>
                  </a:lnTo>
                  <a:lnTo>
                    <a:pt x="3721963" y="2280462"/>
                  </a:lnTo>
                  <a:lnTo>
                    <a:pt x="3701059" y="2294344"/>
                  </a:lnTo>
                  <a:lnTo>
                    <a:pt x="3687165" y="2315260"/>
                  </a:lnTo>
                  <a:lnTo>
                    <a:pt x="3682542" y="2339048"/>
                  </a:lnTo>
                  <a:lnTo>
                    <a:pt x="3687165" y="2362835"/>
                  </a:lnTo>
                  <a:lnTo>
                    <a:pt x="3701059" y="2383739"/>
                  </a:lnTo>
                  <a:lnTo>
                    <a:pt x="3721963" y="2397633"/>
                  </a:lnTo>
                  <a:lnTo>
                    <a:pt x="3745763" y="2402255"/>
                  </a:lnTo>
                  <a:lnTo>
                    <a:pt x="3769550" y="2397633"/>
                  </a:lnTo>
                  <a:lnTo>
                    <a:pt x="3790467" y="2383739"/>
                  </a:lnTo>
                  <a:lnTo>
                    <a:pt x="3804348" y="2362835"/>
                  </a:lnTo>
                  <a:lnTo>
                    <a:pt x="3808984" y="2339048"/>
                  </a:lnTo>
                  <a:close/>
                </a:path>
                <a:path w="5037455" h="4682490">
                  <a:moveTo>
                    <a:pt x="3808984" y="1770087"/>
                  </a:moveTo>
                  <a:lnTo>
                    <a:pt x="3804348" y="1746300"/>
                  </a:lnTo>
                  <a:lnTo>
                    <a:pt x="3790467" y="1725383"/>
                  </a:lnTo>
                  <a:lnTo>
                    <a:pt x="3769550" y="1711502"/>
                  </a:lnTo>
                  <a:lnTo>
                    <a:pt x="3745763" y="1706867"/>
                  </a:lnTo>
                  <a:lnTo>
                    <a:pt x="3721963" y="1711502"/>
                  </a:lnTo>
                  <a:lnTo>
                    <a:pt x="3701059" y="1725383"/>
                  </a:lnTo>
                  <a:lnTo>
                    <a:pt x="3687165" y="1746300"/>
                  </a:lnTo>
                  <a:lnTo>
                    <a:pt x="3682542" y="1770087"/>
                  </a:lnTo>
                  <a:lnTo>
                    <a:pt x="3687165" y="1793875"/>
                  </a:lnTo>
                  <a:lnTo>
                    <a:pt x="3701059" y="1814779"/>
                  </a:lnTo>
                  <a:lnTo>
                    <a:pt x="3721963" y="1828673"/>
                  </a:lnTo>
                  <a:lnTo>
                    <a:pt x="3745763" y="1833295"/>
                  </a:lnTo>
                  <a:lnTo>
                    <a:pt x="3769550" y="1828673"/>
                  </a:lnTo>
                  <a:lnTo>
                    <a:pt x="3790467" y="1814779"/>
                  </a:lnTo>
                  <a:lnTo>
                    <a:pt x="3804348" y="1793875"/>
                  </a:lnTo>
                  <a:lnTo>
                    <a:pt x="3808984" y="1770087"/>
                  </a:lnTo>
                  <a:close/>
                </a:path>
                <a:path w="5037455" h="4682490">
                  <a:moveTo>
                    <a:pt x="3808984" y="1201127"/>
                  </a:moveTo>
                  <a:lnTo>
                    <a:pt x="3804348" y="1177340"/>
                  </a:lnTo>
                  <a:lnTo>
                    <a:pt x="3790467" y="1156423"/>
                  </a:lnTo>
                  <a:lnTo>
                    <a:pt x="3769550" y="1142542"/>
                  </a:lnTo>
                  <a:lnTo>
                    <a:pt x="3745763" y="1137907"/>
                  </a:lnTo>
                  <a:lnTo>
                    <a:pt x="3721963" y="1142542"/>
                  </a:lnTo>
                  <a:lnTo>
                    <a:pt x="3701059" y="1156423"/>
                  </a:lnTo>
                  <a:lnTo>
                    <a:pt x="3687165" y="1177340"/>
                  </a:lnTo>
                  <a:lnTo>
                    <a:pt x="3682542" y="1201127"/>
                  </a:lnTo>
                  <a:lnTo>
                    <a:pt x="3687165" y="1224915"/>
                  </a:lnTo>
                  <a:lnTo>
                    <a:pt x="3701059" y="1245819"/>
                  </a:lnTo>
                  <a:lnTo>
                    <a:pt x="3721963" y="1259713"/>
                  </a:lnTo>
                  <a:lnTo>
                    <a:pt x="3745763" y="1264335"/>
                  </a:lnTo>
                  <a:lnTo>
                    <a:pt x="3769550" y="1259713"/>
                  </a:lnTo>
                  <a:lnTo>
                    <a:pt x="3790467" y="1245819"/>
                  </a:lnTo>
                  <a:lnTo>
                    <a:pt x="3804348" y="1224915"/>
                  </a:lnTo>
                  <a:lnTo>
                    <a:pt x="3808984" y="1201127"/>
                  </a:lnTo>
                  <a:close/>
                </a:path>
                <a:path w="5037455" h="4682490">
                  <a:moveTo>
                    <a:pt x="4423092" y="3476968"/>
                  </a:moveTo>
                  <a:lnTo>
                    <a:pt x="4418457" y="3453180"/>
                  </a:lnTo>
                  <a:lnTo>
                    <a:pt x="4404576" y="3432264"/>
                  </a:lnTo>
                  <a:lnTo>
                    <a:pt x="4383659" y="3418382"/>
                  </a:lnTo>
                  <a:lnTo>
                    <a:pt x="4359872" y="3413747"/>
                  </a:lnTo>
                  <a:lnTo>
                    <a:pt x="4336085" y="3418382"/>
                  </a:lnTo>
                  <a:lnTo>
                    <a:pt x="4315180" y="3432264"/>
                  </a:lnTo>
                  <a:lnTo>
                    <a:pt x="4301287" y="3453180"/>
                  </a:lnTo>
                  <a:lnTo>
                    <a:pt x="4296664" y="3476968"/>
                  </a:lnTo>
                  <a:lnTo>
                    <a:pt x="4301287" y="3500755"/>
                  </a:lnTo>
                  <a:lnTo>
                    <a:pt x="4315180" y="3521659"/>
                  </a:lnTo>
                  <a:lnTo>
                    <a:pt x="4336085" y="3535553"/>
                  </a:lnTo>
                  <a:lnTo>
                    <a:pt x="4359872" y="3540175"/>
                  </a:lnTo>
                  <a:lnTo>
                    <a:pt x="4383659" y="3535553"/>
                  </a:lnTo>
                  <a:lnTo>
                    <a:pt x="4404576" y="3521659"/>
                  </a:lnTo>
                  <a:lnTo>
                    <a:pt x="4418457" y="3500755"/>
                  </a:lnTo>
                  <a:lnTo>
                    <a:pt x="4423092" y="3476968"/>
                  </a:lnTo>
                  <a:close/>
                </a:path>
                <a:path w="5037455" h="4682490">
                  <a:moveTo>
                    <a:pt x="4423092" y="2908008"/>
                  </a:moveTo>
                  <a:lnTo>
                    <a:pt x="4418457" y="2884220"/>
                  </a:lnTo>
                  <a:lnTo>
                    <a:pt x="4404576" y="2863304"/>
                  </a:lnTo>
                  <a:lnTo>
                    <a:pt x="4383659" y="2849422"/>
                  </a:lnTo>
                  <a:lnTo>
                    <a:pt x="4359872" y="2844787"/>
                  </a:lnTo>
                  <a:lnTo>
                    <a:pt x="4336085" y="2849422"/>
                  </a:lnTo>
                  <a:lnTo>
                    <a:pt x="4315180" y="2863304"/>
                  </a:lnTo>
                  <a:lnTo>
                    <a:pt x="4301287" y="2884220"/>
                  </a:lnTo>
                  <a:lnTo>
                    <a:pt x="4296664" y="2908008"/>
                  </a:lnTo>
                  <a:lnTo>
                    <a:pt x="4301287" y="2931795"/>
                  </a:lnTo>
                  <a:lnTo>
                    <a:pt x="4315180" y="2952699"/>
                  </a:lnTo>
                  <a:lnTo>
                    <a:pt x="4336085" y="2966593"/>
                  </a:lnTo>
                  <a:lnTo>
                    <a:pt x="4359872" y="2971215"/>
                  </a:lnTo>
                  <a:lnTo>
                    <a:pt x="4383659" y="2966593"/>
                  </a:lnTo>
                  <a:lnTo>
                    <a:pt x="4404576" y="2952699"/>
                  </a:lnTo>
                  <a:lnTo>
                    <a:pt x="4418457" y="2931795"/>
                  </a:lnTo>
                  <a:lnTo>
                    <a:pt x="4423092" y="2908008"/>
                  </a:lnTo>
                  <a:close/>
                </a:path>
                <a:path w="5037455" h="4682490">
                  <a:moveTo>
                    <a:pt x="4423092" y="2339048"/>
                  </a:moveTo>
                  <a:lnTo>
                    <a:pt x="4418457" y="2315260"/>
                  </a:lnTo>
                  <a:lnTo>
                    <a:pt x="4404576" y="2294344"/>
                  </a:lnTo>
                  <a:lnTo>
                    <a:pt x="4383659" y="2280462"/>
                  </a:lnTo>
                  <a:lnTo>
                    <a:pt x="4359872" y="2275827"/>
                  </a:lnTo>
                  <a:lnTo>
                    <a:pt x="4336085" y="2280462"/>
                  </a:lnTo>
                  <a:lnTo>
                    <a:pt x="4315180" y="2294344"/>
                  </a:lnTo>
                  <a:lnTo>
                    <a:pt x="4301287" y="2315260"/>
                  </a:lnTo>
                  <a:lnTo>
                    <a:pt x="4296664" y="2339048"/>
                  </a:lnTo>
                  <a:lnTo>
                    <a:pt x="4301287" y="2362835"/>
                  </a:lnTo>
                  <a:lnTo>
                    <a:pt x="4315180" y="2383739"/>
                  </a:lnTo>
                  <a:lnTo>
                    <a:pt x="4336085" y="2397633"/>
                  </a:lnTo>
                  <a:lnTo>
                    <a:pt x="4359872" y="2402255"/>
                  </a:lnTo>
                  <a:lnTo>
                    <a:pt x="4383659" y="2397633"/>
                  </a:lnTo>
                  <a:lnTo>
                    <a:pt x="4404576" y="2383739"/>
                  </a:lnTo>
                  <a:lnTo>
                    <a:pt x="4418457" y="2362835"/>
                  </a:lnTo>
                  <a:lnTo>
                    <a:pt x="4423092" y="2339048"/>
                  </a:lnTo>
                  <a:close/>
                </a:path>
                <a:path w="5037455" h="4682490">
                  <a:moveTo>
                    <a:pt x="5037213" y="3476968"/>
                  </a:moveTo>
                  <a:lnTo>
                    <a:pt x="5032578" y="3453180"/>
                  </a:lnTo>
                  <a:lnTo>
                    <a:pt x="5018697" y="3432264"/>
                  </a:lnTo>
                  <a:lnTo>
                    <a:pt x="4997780" y="3418382"/>
                  </a:lnTo>
                  <a:lnTo>
                    <a:pt x="4973993" y="3413747"/>
                  </a:lnTo>
                  <a:lnTo>
                    <a:pt x="4950193" y="3418382"/>
                  </a:lnTo>
                  <a:lnTo>
                    <a:pt x="4929289" y="3432264"/>
                  </a:lnTo>
                  <a:lnTo>
                    <a:pt x="4915395" y="3453180"/>
                  </a:lnTo>
                  <a:lnTo>
                    <a:pt x="4910772" y="3476968"/>
                  </a:lnTo>
                  <a:lnTo>
                    <a:pt x="4915395" y="3500755"/>
                  </a:lnTo>
                  <a:lnTo>
                    <a:pt x="4929289" y="3521659"/>
                  </a:lnTo>
                  <a:lnTo>
                    <a:pt x="4950193" y="3535553"/>
                  </a:lnTo>
                  <a:lnTo>
                    <a:pt x="4973993" y="3540175"/>
                  </a:lnTo>
                  <a:lnTo>
                    <a:pt x="4997780" y="3535553"/>
                  </a:lnTo>
                  <a:lnTo>
                    <a:pt x="5018697" y="3521659"/>
                  </a:lnTo>
                  <a:lnTo>
                    <a:pt x="5032578" y="3500755"/>
                  </a:lnTo>
                  <a:lnTo>
                    <a:pt x="5037213" y="3476968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/>
          <p:nvPr/>
        </p:nvSpPr>
        <p:spPr>
          <a:xfrm>
            <a:off x="3648138" y="764636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648138" y="707740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648138" y="650844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648138" y="593948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648138" y="537052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648138" y="423260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648138" y="480156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648138" y="366364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648138" y="3094685"/>
            <a:ext cx="139135" cy="1391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648138" y="2525725"/>
            <a:ext cx="139135" cy="1391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262259" y="2525725"/>
            <a:ext cx="139135" cy="1391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876368" y="2525725"/>
            <a:ext cx="139135" cy="1391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490489" y="2525725"/>
            <a:ext cx="139135" cy="1391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104610" y="2525725"/>
            <a:ext cx="139135" cy="1391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718719" y="2525725"/>
            <a:ext cx="139135" cy="1391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332840" y="2525725"/>
            <a:ext cx="139135" cy="1391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946949" y="2525725"/>
            <a:ext cx="139135" cy="1391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561069" y="2525725"/>
            <a:ext cx="139135" cy="1391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175178" y="2525725"/>
            <a:ext cx="139135" cy="1391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05935" y="2487028"/>
            <a:ext cx="5165725" cy="4963795"/>
            <a:chOff x="3805935" y="2487028"/>
            <a:chExt cx="5165725" cy="4963795"/>
          </a:xfrm>
        </p:grpSpPr>
        <p:sp>
          <p:nvSpPr>
            <p:cNvPr id="3" name="object 3"/>
            <p:cNvSpPr/>
            <p:nvPr/>
          </p:nvSpPr>
          <p:spPr>
            <a:xfrm>
              <a:off x="3816007" y="2487028"/>
              <a:ext cx="5149215" cy="4963795"/>
            </a:xfrm>
            <a:custGeom>
              <a:avLst/>
              <a:gdLst/>
              <a:ahLst/>
              <a:cxnLst/>
              <a:rect l="l" t="t" r="r" b="b"/>
              <a:pathLst>
                <a:path w="5149215" h="4963795">
                  <a:moveTo>
                    <a:pt x="3134956" y="0"/>
                  </a:moveTo>
                  <a:lnTo>
                    <a:pt x="0" y="4963566"/>
                  </a:lnTo>
                  <a:lnTo>
                    <a:pt x="5149189" y="3866349"/>
                  </a:lnTo>
                  <a:lnTo>
                    <a:pt x="3134956" y="0"/>
                  </a:lnTo>
                  <a:close/>
                </a:path>
              </a:pathLst>
            </a:custGeom>
            <a:solidFill>
              <a:srgbClr val="E93F34">
                <a:alpha val="251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24985" y="2517914"/>
              <a:ext cx="5127625" cy="4912995"/>
            </a:xfrm>
            <a:custGeom>
              <a:avLst/>
              <a:gdLst/>
              <a:ahLst/>
              <a:cxnLst/>
              <a:rect l="l" t="t" r="r" b="b"/>
              <a:pathLst>
                <a:path w="5127625" h="4912995">
                  <a:moveTo>
                    <a:pt x="3134055" y="0"/>
                  </a:moveTo>
                  <a:lnTo>
                    <a:pt x="5127320" y="3844734"/>
                  </a:lnTo>
                  <a:lnTo>
                    <a:pt x="0" y="4912956"/>
                  </a:lnTo>
                  <a:lnTo>
                    <a:pt x="3134055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0400" y="473963"/>
            <a:ext cx="11612880" cy="691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350" spc="45" dirty="0"/>
              <a:t>Define </a:t>
            </a:r>
            <a:r>
              <a:rPr sz="4350" spc="-50" dirty="0"/>
              <a:t>Binary </a:t>
            </a:r>
            <a:r>
              <a:rPr sz="4350" spc="25" dirty="0"/>
              <a:t>Function: </a:t>
            </a:r>
            <a:r>
              <a:rPr sz="4350" spc="5" dirty="0">
                <a:latin typeface="Courier New"/>
                <a:cs typeface="Courier New"/>
              </a:rPr>
              <a:t>inside(tri, x,</a:t>
            </a:r>
            <a:r>
              <a:rPr sz="4350" spc="-25" dirty="0">
                <a:latin typeface="Courier New"/>
                <a:cs typeface="Courier New"/>
              </a:rPr>
              <a:t> </a:t>
            </a:r>
            <a:r>
              <a:rPr sz="4350" spc="10" dirty="0">
                <a:latin typeface="Courier New"/>
                <a:cs typeface="Courier New"/>
              </a:rPr>
              <a:t>y)</a:t>
            </a:r>
            <a:endParaRPr sz="43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69000" y="4114800"/>
            <a:ext cx="300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ourier New"/>
                <a:cs typeface="Courier New"/>
              </a:rPr>
              <a:t>1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07200" y="3860800"/>
            <a:ext cx="3592195" cy="104394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740"/>
              </a:spcBef>
            </a:pPr>
            <a:r>
              <a:rPr sz="3600" spc="-5" dirty="0">
                <a:latin typeface="Courier New"/>
                <a:cs typeface="Courier New"/>
              </a:rPr>
              <a:t>Point (x, y)  in triangle</a:t>
            </a:r>
            <a:r>
              <a:rPr sz="3600" spc="-95" dirty="0">
                <a:latin typeface="Courier New"/>
                <a:cs typeface="Courier New"/>
              </a:rPr>
              <a:t> </a:t>
            </a:r>
            <a:r>
              <a:rPr sz="3600" dirty="0">
                <a:latin typeface="Courier New"/>
                <a:cs typeface="Courier New"/>
              </a:rPr>
              <a:t>t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5500" y="4523740"/>
            <a:ext cx="8540115" cy="1574800"/>
          </a:xfrm>
          <a:prstGeom prst="rect">
            <a:avLst/>
          </a:prstGeom>
        </p:spPr>
        <p:txBody>
          <a:bodyPr vert="horz" wrap="square" lIns="0" tIns="238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3600" spc="-5" dirty="0">
                <a:latin typeface="Courier New"/>
                <a:cs typeface="Courier New"/>
              </a:rPr>
              <a:t>inside(t, x, y)</a:t>
            </a:r>
            <a:r>
              <a:rPr sz="3600" spc="-20" dirty="0">
                <a:latin typeface="Courier New"/>
                <a:cs typeface="Courier New"/>
              </a:rPr>
              <a:t> </a:t>
            </a:r>
            <a:r>
              <a:rPr sz="3600" dirty="0">
                <a:latin typeface="Courier New"/>
                <a:cs typeface="Courier New"/>
              </a:rPr>
              <a:t>=</a:t>
            </a:r>
            <a:endParaRPr sz="3600">
              <a:latin typeface="Courier New"/>
              <a:cs typeface="Courier New"/>
            </a:endParaRPr>
          </a:p>
          <a:p>
            <a:pPr marL="5156200">
              <a:lnSpc>
                <a:spcPct val="100000"/>
              </a:lnSpc>
              <a:spcBef>
                <a:spcPts val="1780"/>
              </a:spcBef>
              <a:tabLst>
                <a:tab pos="6057265" algn="l"/>
              </a:tabLst>
            </a:pPr>
            <a:r>
              <a:rPr sz="3600" dirty="0">
                <a:latin typeface="Courier New"/>
                <a:cs typeface="Courier New"/>
              </a:rPr>
              <a:t>0	otherwise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51538" y="4111294"/>
            <a:ext cx="349250" cy="2019935"/>
          </a:xfrm>
          <a:custGeom>
            <a:avLst/>
            <a:gdLst/>
            <a:ahLst/>
            <a:cxnLst/>
            <a:rect l="l" t="t" r="r" b="b"/>
            <a:pathLst>
              <a:path w="349250" h="2019935">
                <a:moveTo>
                  <a:pt x="348665" y="2019854"/>
                </a:moveTo>
                <a:lnTo>
                  <a:pt x="293562" y="2013163"/>
                </a:lnTo>
                <a:lnTo>
                  <a:pt x="245706" y="1994531"/>
                </a:lnTo>
                <a:lnTo>
                  <a:pt x="207968" y="1966121"/>
                </a:lnTo>
                <a:lnTo>
                  <a:pt x="183220" y="1930093"/>
                </a:lnTo>
                <a:lnTo>
                  <a:pt x="174332" y="1888609"/>
                </a:lnTo>
                <a:lnTo>
                  <a:pt x="174332" y="1147193"/>
                </a:lnTo>
                <a:lnTo>
                  <a:pt x="165445" y="1105709"/>
                </a:lnTo>
                <a:lnTo>
                  <a:pt x="140696" y="1069681"/>
                </a:lnTo>
                <a:lnTo>
                  <a:pt x="102958" y="1041271"/>
                </a:lnTo>
                <a:lnTo>
                  <a:pt x="55102" y="1022639"/>
                </a:lnTo>
                <a:lnTo>
                  <a:pt x="0" y="1015948"/>
                </a:lnTo>
                <a:lnTo>
                  <a:pt x="55102" y="1009257"/>
                </a:lnTo>
                <a:lnTo>
                  <a:pt x="102958" y="990624"/>
                </a:lnTo>
                <a:lnTo>
                  <a:pt x="140696" y="962212"/>
                </a:lnTo>
                <a:lnTo>
                  <a:pt x="165445" y="926183"/>
                </a:lnTo>
                <a:lnTo>
                  <a:pt x="174332" y="884699"/>
                </a:lnTo>
                <a:lnTo>
                  <a:pt x="174332" y="131248"/>
                </a:lnTo>
                <a:lnTo>
                  <a:pt x="183220" y="89763"/>
                </a:lnTo>
                <a:lnTo>
                  <a:pt x="207968" y="53734"/>
                </a:lnTo>
                <a:lnTo>
                  <a:pt x="245706" y="25323"/>
                </a:lnTo>
                <a:lnTo>
                  <a:pt x="293562" y="6691"/>
                </a:lnTo>
                <a:lnTo>
                  <a:pt x="348665" y="0"/>
                </a:lnTo>
              </a:path>
            </a:pathLst>
          </a:custGeom>
          <a:ln w="324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255000" y="1358900"/>
            <a:ext cx="3892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0" dirty="0">
                <a:latin typeface="Arial"/>
                <a:cs typeface="Arial"/>
              </a:rPr>
              <a:t>x, </a:t>
            </a:r>
            <a:r>
              <a:rPr sz="2400" dirty="0">
                <a:latin typeface="Arial"/>
                <a:cs typeface="Arial"/>
              </a:rPr>
              <a:t>y: </a:t>
            </a:r>
            <a:r>
              <a:rPr sz="2400" spc="40" dirty="0">
                <a:latin typeface="Arial"/>
                <a:cs typeface="Arial"/>
              </a:rPr>
              <a:t>not </a:t>
            </a:r>
            <a:r>
              <a:rPr sz="2400" spc="-5" dirty="0">
                <a:latin typeface="Arial"/>
                <a:cs typeface="Arial"/>
              </a:rPr>
              <a:t>necessarily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integers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85648"/>
            <a:ext cx="11675110" cy="662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150" spc="-45" dirty="0"/>
              <a:t>Rasterization </a:t>
            </a:r>
            <a:r>
              <a:rPr sz="4150" spc="355" dirty="0"/>
              <a:t>= </a:t>
            </a:r>
            <a:r>
              <a:rPr sz="4150" spc="20" dirty="0"/>
              <a:t>Sampling </a:t>
            </a:r>
            <a:r>
              <a:rPr sz="4150" spc="95" dirty="0"/>
              <a:t>A </a:t>
            </a:r>
            <a:r>
              <a:rPr sz="4150" spc="55" dirty="0"/>
              <a:t>2D </a:t>
            </a:r>
            <a:r>
              <a:rPr sz="4150" spc="50" dirty="0"/>
              <a:t>Indicator</a:t>
            </a:r>
            <a:r>
              <a:rPr sz="4150" spc="-465" dirty="0"/>
              <a:t> </a:t>
            </a:r>
            <a:r>
              <a:rPr sz="4150" spc="30" dirty="0"/>
              <a:t>Function</a:t>
            </a:r>
            <a:endParaRPr sz="4150"/>
          </a:p>
        </p:txBody>
      </p:sp>
      <p:sp>
        <p:nvSpPr>
          <p:cNvPr id="3" name="object 3"/>
          <p:cNvSpPr txBox="1"/>
          <p:nvPr/>
        </p:nvSpPr>
        <p:spPr>
          <a:xfrm>
            <a:off x="1168400" y="2209800"/>
            <a:ext cx="8835390" cy="228346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530860" marR="523875" indent="-518795">
              <a:lnSpc>
                <a:spcPts val="3400"/>
              </a:lnSpc>
              <a:spcBef>
                <a:spcPts val="780"/>
              </a:spcBef>
            </a:pPr>
            <a:r>
              <a:rPr sz="3400" spc="-5" dirty="0">
                <a:latin typeface="Courier New"/>
                <a:cs typeface="Courier New"/>
              </a:rPr>
              <a:t>for (int </a:t>
            </a:r>
            <a:r>
              <a:rPr sz="3400" dirty="0">
                <a:latin typeface="Courier New"/>
                <a:cs typeface="Courier New"/>
              </a:rPr>
              <a:t>x = </a:t>
            </a:r>
            <a:r>
              <a:rPr sz="3400" spc="-5" dirty="0">
                <a:latin typeface="Courier New"/>
                <a:cs typeface="Courier New"/>
              </a:rPr>
              <a:t>0; </a:t>
            </a:r>
            <a:r>
              <a:rPr sz="3400" dirty="0">
                <a:latin typeface="Courier New"/>
                <a:cs typeface="Courier New"/>
              </a:rPr>
              <a:t>x &lt; </a:t>
            </a:r>
            <a:r>
              <a:rPr sz="3400" spc="-5" dirty="0">
                <a:latin typeface="Courier New"/>
                <a:cs typeface="Courier New"/>
              </a:rPr>
              <a:t>xmax; ++x)  for (int </a:t>
            </a:r>
            <a:r>
              <a:rPr sz="3400" dirty="0">
                <a:latin typeface="Courier New"/>
                <a:cs typeface="Courier New"/>
              </a:rPr>
              <a:t>y = </a:t>
            </a:r>
            <a:r>
              <a:rPr sz="3400" spc="-5" dirty="0">
                <a:latin typeface="Courier New"/>
                <a:cs typeface="Courier New"/>
              </a:rPr>
              <a:t>0; </a:t>
            </a:r>
            <a:r>
              <a:rPr sz="3400" dirty="0">
                <a:latin typeface="Courier New"/>
                <a:cs typeface="Courier New"/>
              </a:rPr>
              <a:t>y &lt; </a:t>
            </a:r>
            <a:r>
              <a:rPr sz="3400" spc="-5" dirty="0">
                <a:latin typeface="Courier New"/>
                <a:cs typeface="Courier New"/>
              </a:rPr>
              <a:t>ymax;</a:t>
            </a:r>
            <a:r>
              <a:rPr sz="3400" spc="-105" dirty="0">
                <a:latin typeface="Courier New"/>
                <a:cs typeface="Courier New"/>
              </a:rPr>
              <a:t> </a:t>
            </a:r>
            <a:r>
              <a:rPr sz="3400" spc="-5" dirty="0">
                <a:latin typeface="Courier New"/>
                <a:cs typeface="Courier New"/>
              </a:rPr>
              <a:t>++y)</a:t>
            </a:r>
            <a:endParaRPr sz="3400">
              <a:latin typeface="Courier New"/>
              <a:cs typeface="Courier New"/>
            </a:endParaRPr>
          </a:p>
          <a:p>
            <a:pPr marL="1049020">
              <a:lnSpc>
                <a:spcPts val="3160"/>
              </a:lnSpc>
            </a:pPr>
            <a:r>
              <a:rPr sz="3400" spc="-5" dirty="0">
                <a:latin typeface="Courier New"/>
                <a:cs typeface="Courier New"/>
              </a:rPr>
              <a:t>image[x][y] </a:t>
            </a:r>
            <a:r>
              <a:rPr sz="3400" dirty="0">
                <a:latin typeface="Courier New"/>
                <a:cs typeface="Courier New"/>
              </a:rPr>
              <a:t>=</a:t>
            </a:r>
            <a:r>
              <a:rPr sz="3400" spc="-35" dirty="0">
                <a:latin typeface="Courier New"/>
                <a:cs typeface="Courier New"/>
              </a:rPr>
              <a:t> </a:t>
            </a:r>
            <a:r>
              <a:rPr sz="3400" spc="-5" dirty="0">
                <a:latin typeface="Courier New"/>
                <a:cs typeface="Courier New"/>
              </a:rPr>
              <a:t>inside(tri,</a:t>
            </a:r>
            <a:endParaRPr sz="3400">
              <a:latin typeface="Courier New"/>
              <a:cs typeface="Courier New"/>
            </a:endParaRPr>
          </a:p>
          <a:p>
            <a:pPr marL="6490335">
              <a:lnSpc>
                <a:spcPts val="3400"/>
              </a:lnSpc>
            </a:pPr>
            <a:r>
              <a:rPr sz="3400" dirty="0">
                <a:latin typeface="Courier New"/>
                <a:cs typeface="Courier New"/>
              </a:rPr>
              <a:t>x +</a:t>
            </a:r>
            <a:r>
              <a:rPr sz="3400" spc="-80" dirty="0">
                <a:latin typeface="Courier New"/>
                <a:cs typeface="Courier New"/>
              </a:rPr>
              <a:t> </a:t>
            </a:r>
            <a:r>
              <a:rPr sz="3400" spc="-5" dirty="0">
                <a:latin typeface="Courier New"/>
                <a:cs typeface="Courier New"/>
              </a:rPr>
              <a:t>0.5,</a:t>
            </a:r>
            <a:endParaRPr sz="3400">
              <a:latin typeface="Courier New"/>
              <a:cs typeface="Courier New"/>
            </a:endParaRPr>
          </a:p>
          <a:p>
            <a:pPr marL="6490335">
              <a:lnSpc>
                <a:spcPts val="3740"/>
              </a:lnSpc>
            </a:pPr>
            <a:r>
              <a:rPr sz="3400" dirty="0">
                <a:latin typeface="Courier New"/>
                <a:cs typeface="Courier New"/>
              </a:rPr>
              <a:t>y +</a:t>
            </a:r>
            <a:r>
              <a:rPr sz="3400" spc="-110" dirty="0">
                <a:latin typeface="Courier New"/>
                <a:cs typeface="Courier New"/>
              </a:rPr>
              <a:t> </a:t>
            </a:r>
            <a:r>
              <a:rPr sz="3400" spc="-5" dirty="0">
                <a:latin typeface="Courier New"/>
                <a:cs typeface="Courier New"/>
              </a:rPr>
              <a:t>0.5);</a:t>
            </a:r>
            <a:endParaRPr sz="3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67551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5" dirty="0"/>
              <a:t>Recall: </a:t>
            </a:r>
            <a:r>
              <a:rPr sz="4800" spc="-50" dirty="0"/>
              <a:t>Sample</a:t>
            </a:r>
            <a:r>
              <a:rPr sz="4800" spc="85" dirty="0"/>
              <a:t> </a:t>
            </a:r>
            <a:r>
              <a:rPr sz="4800" spc="-25" dirty="0"/>
              <a:t>Locations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558800" y="7213600"/>
            <a:ext cx="9201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10" dirty="0">
                <a:latin typeface="Arial"/>
                <a:cs typeface="Arial"/>
              </a:rPr>
              <a:t>(0,0)</a:t>
            </a:r>
            <a:endParaRPr sz="3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41100" y="7213600"/>
            <a:ext cx="97663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30" dirty="0">
                <a:latin typeface="Arial"/>
                <a:cs typeface="Arial"/>
              </a:rPr>
              <a:t>(</a:t>
            </a:r>
            <a:r>
              <a:rPr sz="3400" b="1" spc="-195" dirty="0">
                <a:latin typeface="Arial"/>
                <a:cs typeface="Arial"/>
              </a:rPr>
              <a:t>w</a:t>
            </a:r>
            <a:r>
              <a:rPr sz="3400" b="1" spc="15" dirty="0">
                <a:latin typeface="Arial"/>
                <a:cs typeface="Arial"/>
              </a:rPr>
              <a:t>,0)</a:t>
            </a:r>
            <a:endParaRPr sz="3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8800" y="2362200"/>
            <a:ext cx="912494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40" dirty="0">
                <a:latin typeface="Arial"/>
                <a:cs typeface="Arial"/>
              </a:rPr>
              <a:t>(0,h)</a:t>
            </a:r>
            <a:endParaRPr sz="3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41100" y="2362200"/>
            <a:ext cx="96901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30" dirty="0">
                <a:latin typeface="Arial"/>
                <a:cs typeface="Arial"/>
              </a:rPr>
              <a:t>(</a:t>
            </a:r>
            <a:r>
              <a:rPr sz="3400" b="1" spc="-195" dirty="0">
                <a:latin typeface="Arial"/>
                <a:cs typeface="Arial"/>
              </a:rPr>
              <a:t>w</a:t>
            </a:r>
            <a:r>
              <a:rPr sz="3400" b="1" spc="-65" dirty="0">
                <a:latin typeface="Arial"/>
                <a:cs typeface="Arial"/>
              </a:rPr>
              <a:t>,h)</a:t>
            </a:r>
            <a:endParaRPr sz="3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99018" y="2570975"/>
            <a:ext cx="206675" cy="206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99018" y="7415301"/>
            <a:ext cx="206675" cy="206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841240" y="2570975"/>
            <a:ext cx="206675" cy="206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41240" y="7415301"/>
            <a:ext cx="206675" cy="206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285991" y="5651131"/>
            <a:ext cx="229870" cy="207010"/>
            <a:chOff x="6285991" y="5651131"/>
            <a:chExt cx="229870" cy="207010"/>
          </a:xfrm>
        </p:grpSpPr>
        <p:sp>
          <p:nvSpPr>
            <p:cNvPr id="12" name="object 12"/>
            <p:cNvSpPr/>
            <p:nvPr/>
          </p:nvSpPr>
          <p:spPr>
            <a:xfrm>
              <a:off x="6327622" y="5670181"/>
              <a:ext cx="168910" cy="168910"/>
            </a:xfrm>
            <a:custGeom>
              <a:avLst/>
              <a:gdLst/>
              <a:ahLst/>
              <a:cxnLst/>
              <a:rect l="l" t="t" r="r" b="b"/>
              <a:pathLst>
                <a:path w="168910" h="168910">
                  <a:moveTo>
                    <a:pt x="84289" y="0"/>
                  </a:moveTo>
                  <a:lnTo>
                    <a:pt x="52572" y="6172"/>
                  </a:lnTo>
                  <a:lnTo>
                    <a:pt x="24688" y="24688"/>
                  </a:lnTo>
                  <a:lnTo>
                    <a:pt x="6172" y="52572"/>
                  </a:lnTo>
                  <a:lnTo>
                    <a:pt x="0" y="84289"/>
                  </a:lnTo>
                  <a:lnTo>
                    <a:pt x="6172" y="116007"/>
                  </a:lnTo>
                  <a:lnTo>
                    <a:pt x="24688" y="143890"/>
                  </a:lnTo>
                  <a:lnTo>
                    <a:pt x="52572" y="162400"/>
                  </a:lnTo>
                  <a:lnTo>
                    <a:pt x="84289" y="168570"/>
                  </a:lnTo>
                  <a:lnTo>
                    <a:pt x="116007" y="162400"/>
                  </a:lnTo>
                  <a:lnTo>
                    <a:pt x="143890" y="143890"/>
                  </a:lnTo>
                  <a:lnTo>
                    <a:pt x="162407" y="116007"/>
                  </a:lnTo>
                  <a:lnTo>
                    <a:pt x="168579" y="84289"/>
                  </a:lnTo>
                  <a:lnTo>
                    <a:pt x="162407" y="52572"/>
                  </a:lnTo>
                  <a:lnTo>
                    <a:pt x="143890" y="24688"/>
                  </a:lnTo>
                  <a:lnTo>
                    <a:pt x="116007" y="6172"/>
                  </a:lnTo>
                  <a:lnTo>
                    <a:pt x="842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27622" y="5670181"/>
              <a:ext cx="168910" cy="168910"/>
            </a:xfrm>
            <a:custGeom>
              <a:avLst/>
              <a:gdLst/>
              <a:ahLst/>
              <a:cxnLst/>
              <a:rect l="l" t="t" r="r" b="b"/>
              <a:pathLst>
                <a:path w="168910" h="168910">
                  <a:moveTo>
                    <a:pt x="143888" y="24687"/>
                  </a:moveTo>
                  <a:lnTo>
                    <a:pt x="162403" y="52570"/>
                  </a:lnTo>
                  <a:lnTo>
                    <a:pt x="168575" y="84287"/>
                  </a:lnTo>
                  <a:lnTo>
                    <a:pt x="162403" y="116005"/>
                  </a:lnTo>
                  <a:lnTo>
                    <a:pt x="143888" y="143888"/>
                  </a:lnTo>
                  <a:lnTo>
                    <a:pt x="116005" y="162403"/>
                  </a:lnTo>
                  <a:lnTo>
                    <a:pt x="84287" y="168575"/>
                  </a:lnTo>
                  <a:lnTo>
                    <a:pt x="52570" y="162403"/>
                  </a:lnTo>
                  <a:lnTo>
                    <a:pt x="24687" y="143888"/>
                  </a:lnTo>
                  <a:lnTo>
                    <a:pt x="6171" y="116005"/>
                  </a:lnTo>
                  <a:lnTo>
                    <a:pt x="0" y="84287"/>
                  </a:lnTo>
                  <a:lnTo>
                    <a:pt x="6171" y="52570"/>
                  </a:lnTo>
                  <a:lnTo>
                    <a:pt x="24687" y="24687"/>
                  </a:lnTo>
                  <a:lnTo>
                    <a:pt x="52570" y="6171"/>
                  </a:lnTo>
                  <a:lnTo>
                    <a:pt x="84287" y="0"/>
                  </a:lnTo>
                  <a:lnTo>
                    <a:pt x="116005" y="6171"/>
                  </a:lnTo>
                  <a:lnTo>
                    <a:pt x="143888" y="24687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05041" y="5670181"/>
              <a:ext cx="168910" cy="168910"/>
            </a:xfrm>
            <a:custGeom>
              <a:avLst/>
              <a:gdLst/>
              <a:ahLst/>
              <a:cxnLst/>
              <a:rect l="l" t="t" r="r" b="b"/>
              <a:pathLst>
                <a:path w="168910" h="168910">
                  <a:moveTo>
                    <a:pt x="84289" y="0"/>
                  </a:moveTo>
                  <a:lnTo>
                    <a:pt x="52572" y="6172"/>
                  </a:lnTo>
                  <a:lnTo>
                    <a:pt x="24688" y="24688"/>
                  </a:lnTo>
                  <a:lnTo>
                    <a:pt x="6172" y="52572"/>
                  </a:lnTo>
                  <a:lnTo>
                    <a:pt x="0" y="84289"/>
                  </a:lnTo>
                  <a:lnTo>
                    <a:pt x="6172" y="116007"/>
                  </a:lnTo>
                  <a:lnTo>
                    <a:pt x="24688" y="143890"/>
                  </a:lnTo>
                  <a:lnTo>
                    <a:pt x="52572" y="162400"/>
                  </a:lnTo>
                  <a:lnTo>
                    <a:pt x="84289" y="168570"/>
                  </a:lnTo>
                  <a:lnTo>
                    <a:pt x="116007" y="162400"/>
                  </a:lnTo>
                  <a:lnTo>
                    <a:pt x="143890" y="143890"/>
                  </a:lnTo>
                  <a:lnTo>
                    <a:pt x="162407" y="116007"/>
                  </a:lnTo>
                  <a:lnTo>
                    <a:pt x="168579" y="84289"/>
                  </a:lnTo>
                  <a:lnTo>
                    <a:pt x="162407" y="52572"/>
                  </a:lnTo>
                  <a:lnTo>
                    <a:pt x="143890" y="24688"/>
                  </a:lnTo>
                  <a:lnTo>
                    <a:pt x="116007" y="6172"/>
                  </a:lnTo>
                  <a:lnTo>
                    <a:pt x="84289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05041" y="5670181"/>
              <a:ext cx="168910" cy="168910"/>
            </a:xfrm>
            <a:custGeom>
              <a:avLst/>
              <a:gdLst/>
              <a:ahLst/>
              <a:cxnLst/>
              <a:rect l="l" t="t" r="r" b="b"/>
              <a:pathLst>
                <a:path w="168910" h="168910">
                  <a:moveTo>
                    <a:pt x="143888" y="24687"/>
                  </a:moveTo>
                  <a:lnTo>
                    <a:pt x="162403" y="52570"/>
                  </a:lnTo>
                  <a:lnTo>
                    <a:pt x="168575" y="84287"/>
                  </a:lnTo>
                  <a:lnTo>
                    <a:pt x="162403" y="116005"/>
                  </a:lnTo>
                  <a:lnTo>
                    <a:pt x="143888" y="143888"/>
                  </a:lnTo>
                  <a:lnTo>
                    <a:pt x="116005" y="162403"/>
                  </a:lnTo>
                  <a:lnTo>
                    <a:pt x="84287" y="168575"/>
                  </a:lnTo>
                  <a:lnTo>
                    <a:pt x="52570" y="162403"/>
                  </a:lnTo>
                  <a:lnTo>
                    <a:pt x="24687" y="143888"/>
                  </a:lnTo>
                  <a:lnTo>
                    <a:pt x="6171" y="116005"/>
                  </a:lnTo>
                  <a:lnTo>
                    <a:pt x="0" y="84287"/>
                  </a:lnTo>
                  <a:lnTo>
                    <a:pt x="6171" y="52570"/>
                  </a:lnTo>
                  <a:lnTo>
                    <a:pt x="24687" y="24687"/>
                  </a:lnTo>
                  <a:lnTo>
                    <a:pt x="52570" y="6171"/>
                  </a:lnTo>
                  <a:lnTo>
                    <a:pt x="84287" y="0"/>
                  </a:lnTo>
                  <a:lnTo>
                    <a:pt x="116005" y="6171"/>
                  </a:lnTo>
                  <a:lnTo>
                    <a:pt x="143888" y="24687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594100" y="8191500"/>
            <a:ext cx="580771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35" dirty="0">
                <a:latin typeface="Arial"/>
                <a:cs typeface="Arial"/>
              </a:rPr>
              <a:t>Sample </a:t>
            </a:r>
            <a:r>
              <a:rPr sz="3400" spc="45" dirty="0">
                <a:latin typeface="Arial"/>
                <a:cs typeface="Arial"/>
              </a:rPr>
              <a:t>location </a:t>
            </a:r>
            <a:r>
              <a:rPr sz="3400" spc="60" dirty="0">
                <a:latin typeface="Arial"/>
                <a:cs typeface="Arial"/>
              </a:rPr>
              <a:t>for </a:t>
            </a:r>
            <a:r>
              <a:rPr sz="3400" spc="45" dirty="0">
                <a:latin typeface="Arial"/>
                <a:cs typeface="Arial"/>
              </a:rPr>
              <a:t>pixel </a:t>
            </a:r>
            <a:r>
              <a:rPr sz="3400" spc="-105" dirty="0">
                <a:latin typeface="Arial"/>
                <a:cs typeface="Arial"/>
              </a:rPr>
              <a:t>(x,</a:t>
            </a:r>
            <a:r>
              <a:rPr sz="3400" spc="-160" dirty="0">
                <a:latin typeface="Arial"/>
                <a:cs typeface="Arial"/>
              </a:rPr>
              <a:t> </a:t>
            </a:r>
            <a:r>
              <a:rPr sz="3400" spc="-155" dirty="0">
                <a:latin typeface="Arial"/>
                <a:cs typeface="Arial"/>
              </a:rPr>
              <a:t>y)</a:t>
            </a:r>
            <a:endParaRPr sz="3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00757" y="3192043"/>
            <a:ext cx="206675" cy="206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00757" y="4421581"/>
            <a:ext cx="206675" cy="206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00757" y="5651131"/>
            <a:ext cx="206675" cy="2066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00757" y="6880669"/>
            <a:ext cx="206675" cy="2066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27805" y="3192043"/>
            <a:ext cx="206675" cy="206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27805" y="4421581"/>
            <a:ext cx="206675" cy="206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27805" y="5651131"/>
            <a:ext cx="206675" cy="2066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27805" y="6880669"/>
            <a:ext cx="206675" cy="2066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06898" y="3192043"/>
            <a:ext cx="206675" cy="206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06898" y="4421581"/>
            <a:ext cx="206675" cy="206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06898" y="5651131"/>
            <a:ext cx="206675" cy="206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06898" y="6880669"/>
            <a:ext cx="206675" cy="206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85991" y="3192043"/>
            <a:ext cx="206675" cy="206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85991" y="4421581"/>
            <a:ext cx="206675" cy="206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85991" y="6880669"/>
            <a:ext cx="206675" cy="2066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610246" y="3192043"/>
            <a:ext cx="206675" cy="206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10246" y="4421581"/>
            <a:ext cx="206675" cy="206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6875373" y="5426241"/>
            <a:ext cx="2741930" cy="656590"/>
            <a:chOff x="6875373" y="5426241"/>
            <a:chExt cx="2741930" cy="656590"/>
          </a:xfrm>
        </p:grpSpPr>
        <p:sp>
          <p:nvSpPr>
            <p:cNvPr id="35" name="object 35"/>
            <p:cNvSpPr/>
            <p:nvPr/>
          </p:nvSpPr>
          <p:spPr>
            <a:xfrm>
              <a:off x="7610246" y="5651131"/>
              <a:ext cx="206675" cy="2066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934500" y="5651131"/>
              <a:ext cx="206675" cy="2066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875373" y="5426241"/>
              <a:ext cx="2741930" cy="656590"/>
            </a:xfrm>
            <a:custGeom>
              <a:avLst/>
              <a:gdLst/>
              <a:ahLst/>
              <a:cxnLst/>
              <a:rect l="l" t="t" r="r" b="b"/>
              <a:pathLst>
                <a:path w="2741929" h="656589">
                  <a:moveTo>
                    <a:pt x="2741383" y="0"/>
                  </a:moveTo>
                  <a:lnTo>
                    <a:pt x="0" y="0"/>
                  </a:lnTo>
                  <a:lnTo>
                    <a:pt x="0" y="656449"/>
                  </a:lnTo>
                  <a:lnTo>
                    <a:pt x="2741383" y="656449"/>
                  </a:lnTo>
                  <a:lnTo>
                    <a:pt x="2741383" y="0"/>
                  </a:lnTo>
                  <a:close/>
                </a:path>
              </a:pathLst>
            </a:custGeom>
            <a:solidFill>
              <a:srgbClr val="FFFFFF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7610246" y="6880669"/>
            <a:ext cx="206675" cy="2066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934501" y="3192043"/>
            <a:ext cx="206675" cy="206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934501" y="4421581"/>
            <a:ext cx="206675" cy="206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934501" y="6880669"/>
            <a:ext cx="206675" cy="2066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258755" y="3191903"/>
            <a:ext cx="206675" cy="206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258755" y="4421454"/>
            <a:ext cx="206675" cy="206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58755" y="5651004"/>
            <a:ext cx="206675" cy="2066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258755" y="6880542"/>
            <a:ext cx="206675" cy="2066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6" name="object 46"/>
          <p:cNvGraphicFramePr>
            <a:graphicFrameLocks noGrp="1"/>
          </p:cNvGraphicFramePr>
          <p:nvPr/>
        </p:nvGraphicFramePr>
        <p:xfrm>
          <a:off x="1839912" y="2703512"/>
          <a:ext cx="9317355" cy="48681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170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51618"/>
                      </a:solidFill>
                      <a:prstDash val="solid"/>
                    </a:lnL>
                    <a:lnR w="3175">
                      <a:solidFill>
                        <a:srgbClr val="151618"/>
                      </a:solidFill>
                      <a:prstDash val="solid"/>
                    </a:lnR>
                    <a:lnT w="3175">
                      <a:solidFill>
                        <a:srgbClr val="151618"/>
                      </a:solidFill>
                      <a:prstDash val="solid"/>
                    </a:lnT>
                    <a:lnB w="3175">
                      <a:solidFill>
                        <a:srgbClr val="15161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51618"/>
                      </a:solidFill>
                      <a:prstDash val="solid"/>
                    </a:lnL>
                    <a:lnR w="3175">
                      <a:solidFill>
                        <a:srgbClr val="151618"/>
                      </a:solidFill>
                      <a:prstDash val="solid"/>
                    </a:lnR>
                    <a:lnT w="3175">
                      <a:solidFill>
                        <a:srgbClr val="151618"/>
                      </a:solidFill>
                      <a:prstDash val="solid"/>
                    </a:lnT>
                    <a:lnB w="3175">
                      <a:solidFill>
                        <a:srgbClr val="15161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51618"/>
                      </a:solidFill>
                      <a:prstDash val="solid"/>
                    </a:lnL>
                    <a:lnR w="3175">
                      <a:solidFill>
                        <a:srgbClr val="151618"/>
                      </a:solidFill>
                      <a:prstDash val="solid"/>
                    </a:lnR>
                    <a:lnT w="3175">
                      <a:solidFill>
                        <a:srgbClr val="151618"/>
                      </a:solidFill>
                      <a:prstDash val="solid"/>
                    </a:lnT>
                    <a:lnB w="3175">
                      <a:solidFill>
                        <a:srgbClr val="15161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6530"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51618"/>
                      </a:solidFill>
                      <a:prstDash val="solid"/>
                    </a:lnL>
                    <a:lnR w="3175">
                      <a:solidFill>
                        <a:srgbClr val="151618"/>
                      </a:solidFill>
                      <a:prstDash val="solid"/>
                    </a:lnR>
                    <a:lnT w="3175">
                      <a:solidFill>
                        <a:srgbClr val="151618"/>
                      </a:solidFill>
                      <a:prstDash val="solid"/>
                    </a:lnT>
                    <a:lnB w="3175">
                      <a:solidFill>
                        <a:srgbClr val="15161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51618"/>
                      </a:solidFill>
                      <a:prstDash val="solid"/>
                    </a:lnL>
                    <a:lnR w="3175">
                      <a:solidFill>
                        <a:srgbClr val="151618"/>
                      </a:solidFill>
                      <a:prstDash val="solid"/>
                    </a:lnR>
                    <a:lnT w="3175">
                      <a:solidFill>
                        <a:srgbClr val="151618"/>
                      </a:solidFill>
                      <a:prstDash val="solid"/>
                    </a:lnT>
                    <a:lnB w="3175">
                      <a:solidFill>
                        <a:srgbClr val="15161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51618"/>
                      </a:solidFill>
                      <a:prstDash val="solid"/>
                    </a:lnL>
                    <a:lnR w="3175">
                      <a:solidFill>
                        <a:srgbClr val="151618"/>
                      </a:solidFill>
                      <a:prstDash val="solid"/>
                    </a:lnR>
                    <a:lnT w="3175">
                      <a:solidFill>
                        <a:srgbClr val="151618"/>
                      </a:solidFill>
                      <a:prstDash val="solid"/>
                    </a:lnT>
                    <a:lnB w="3175">
                      <a:solidFill>
                        <a:srgbClr val="15161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51618"/>
                      </a:solidFill>
                      <a:prstDash val="solid"/>
                    </a:lnL>
                    <a:lnR w="3175">
                      <a:solidFill>
                        <a:srgbClr val="151618"/>
                      </a:solidFill>
                      <a:prstDash val="solid"/>
                    </a:lnR>
                    <a:lnT w="3175">
                      <a:solidFill>
                        <a:srgbClr val="151618"/>
                      </a:solidFill>
                      <a:prstDash val="solid"/>
                    </a:lnT>
                    <a:lnB w="3175">
                      <a:solidFill>
                        <a:srgbClr val="15161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70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51618"/>
                      </a:solidFill>
                      <a:prstDash val="solid"/>
                    </a:lnL>
                    <a:lnR w="3175">
                      <a:solidFill>
                        <a:srgbClr val="151618"/>
                      </a:solidFill>
                      <a:prstDash val="solid"/>
                    </a:lnR>
                    <a:lnT w="3175">
                      <a:solidFill>
                        <a:srgbClr val="151618"/>
                      </a:solidFill>
                      <a:prstDash val="solid"/>
                    </a:lnT>
                    <a:lnB w="3175">
                      <a:solidFill>
                        <a:srgbClr val="15161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51618"/>
                      </a:solidFill>
                      <a:prstDash val="solid"/>
                    </a:lnL>
                    <a:lnR w="3175">
                      <a:solidFill>
                        <a:srgbClr val="151618"/>
                      </a:solidFill>
                      <a:prstDash val="solid"/>
                    </a:lnR>
                    <a:lnT w="3175">
                      <a:solidFill>
                        <a:srgbClr val="151618"/>
                      </a:solidFill>
                      <a:prstDash val="solid"/>
                    </a:lnT>
                    <a:lnB w="3175">
                      <a:solidFill>
                        <a:srgbClr val="15161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51618"/>
                      </a:solidFill>
                      <a:prstDash val="solid"/>
                    </a:lnL>
                    <a:lnR w="3175">
                      <a:solidFill>
                        <a:srgbClr val="151618"/>
                      </a:solidFill>
                      <a:prstDash val="solid"/>
                    </a:lnR>
                    <a:lnT w="3175">
                      <a:solidFill>
                        <a:srgbClr val="151618"/>
                      </a:solidFill>
                      <a:prstDash val="solid"/>
                    </a:lnT>
                    <a:lnB w="3175">
                      <a:solidFill>
                        <a:srgbClr val="15161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6530"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51618"/>
                      </a:solidFill>
                      <a:prstDash val="solid"/>
                    </a:lnL>
                    <a:lnR w="3175">
                      <a:solidFill>
                        <a:srgbClr val="151618"/>
                      </a:solidFill>
                      <a:prstDash val="solid"/>
                    </a:lnR>
                    <a:lnT w="3175">
                      <a:solidFill>
                        <a:srgbClr val="151618"/>
                      </a:solidFill>
                      <a:prstDash val="solid"/>
                    </a:lnT>
                    <a:lnB w="3175">
                      <a:solidFill>
                        <a:srgbClr val="15161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51618"/>
                      </a:solidFill>
                      <a:prstDash val="solid"/>
                    </a:lnL>
                    <a:lnR w="3175">
                      <a:solidFill>
                        <a:srgbClr val="151618"/>
                      </a:solidFill>
                      <a:prstDash val="solid"/>
                    </a:lnR>
                    <a:lnT w="3175">
                      <a:solidFill>
                        <a:srgbClr val="151618"/>
                      </a:solidFill>
                      <a:prstDash val="solid"/>
                    </a:lnT>
                    <a:lnB w="3175">
                      <a:solidFill>
                        <a:srgbClr val="15161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51618"/>
                      </a:solidFill>
                      <a:prstDash val="solid"/>
                    </a:lnL>
                    <a:lnR w="3175">
                      <a:solidFill>
                        <a:srgbClr val="151618"/>
                      </a:solidFill>
                      <a:prstDash val="solid"/>
                    </a:lnR>
                    <a:lnT w="3175">
                      <a:solidFill>
                        <a:srgbClr val="151618"/>
                      </a:solidFill>
                      <a:prstDash val="solid"/>
                    </a:lnT>
                    <a:lnB w="3175">
                      <a:solidFill>
                        <a:srgbClr val="15161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51618"/>
                      </a:solidFill>
                      <a:prstDash val="solid"/>
                    </a:lnL>
                    <a:lnR w="3175">
                      <a:solidFill>
                        <a:srgbClr val="151618"/>
                      </a:solidFill>
                      <a:prstDash val="solid"/>
                    </a:lnR>
                    <a:lnT w="3175">
                      <a:solidFill>
                        <a:srgbClr val="151618"/>
                      </a:solidFill>
                      <a:prstDash val="solid"/>
                    </a:lnT>
                    <a:lnB w="3175">
                      <a:solidFill>
                        <a:srgbClr val="15161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70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51618"/>
                      </a:solidFill>
                      <a:prstDash val="solid"/>
                    </a:lnL>
                    <a:lnR w="3175">
                      <a:solidFill>
                        <a:srgbClr val="151618"/>
                      </a:solidFill>
                      <a:prstDash val="solid"/>
                    </a:lnR>
                    <a:lnT w="3175">
                      <a:solidFill>
                        <a:srgbClr val="151618"/>
                      </a:solidFill>
                      <a:prstDash val="solid"/>
                    </a:lnT>
                    <a:lnB w="3175">
                      <a:solidFill>
                        <a:srgbClr val="15161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51618"/>
                      </a:solidFill>
                      <a:prstDash val="solid"/>
                    </a:lnL>
                    <a:lnR w="3175">
                      <a:solidFill>
                        <a:srgbClr val="151618"/>
                      </a:solidFill>
                      <a:prstDash val="solid"/>
                    </a:lnR>
                    <a:lnT w="3175">
                      <a:solidFill>
                        <a:srgbClr val="151618"/>
                      </a:solidFill>
                      <a:prstDash val="solid"/>
                    </a:lnT>
                    <a:lnB w="3175">
                      <a:solidFill>
                        <a:srgbClr val="15161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51618"/>
                      </a:solidFill>
                      <a:prstDash val="solid"/>
                    </a:lnL>
                    <a:lnR w="3175">
                      <a:solidFill>
                        <a:srgbClr val="151618"/>
                      </a:solidFill>
                      <a:prstDash val="solid"/>
                    </a:lnR>
                    <a:lnT w="3175">
                      <a:solidFill>
                        <a:srgbClr val="151618"/>
                      </a:solidFill>
                      <a:prstDash val="solid"/>
                    </a:lnT>
                    <a:lnB w="3175">
                      <a:solidFill>
                        <a:srgbClr val="15161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00"/>
                        </a:spcBef>
                      </a:pPr>
                      <a:r>
                        <a:rPr sz="3400" dirty="0">
                          <a:latin typeface="Arial"/>
                          <a:cs typeface="Arial"/>
                        </a:rPr>
                        <a:t>(x</a:t>
                      </a:r>
                      <a:endParaRPr sz="3400">
                        <a:latin typeface="Arial"/>
                        <a:cs typeface="Arial"/>
                      </a:endParaRPr>
                    </a:p>
                  </a:txBody>
                  <a:tcPr marL="0" marR="0" marT="317500" marB="0">
                    <a:lnL w="3175">
                      <a:solidFill>
                        <a:srgbClr val="151618"/>
                      </a:solidFill>
                      <a:prstDash val="solid"/>
                    </a:lnL>
                    <a:lnR w="3175">
                      <a:solidFill>
                        <a:srgbClr val="151618"/>
                      </a:solidFill>
                      <a:prstDash val="solid"/>
                    </a:lnR>
                    <a:lnT w="3175">
                      <a:solidFill>
                        <a:srgbClr val="151618"/>
                      </a:solidFill>
                      <a:prstDash val="solid"/>
                    </a:lnT>
                    <a:lnB w="3175">
                      <a:solidFill>
                        <a:srgbClr val="15161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2500"/>
                        </a:spcBef>
                      </a:pPr>
                      <a:r>
                        <a:rPr sz="3400" spc="55" dirty="0">
                          <a:latin typeface="Arial"/>
                          <a:cs typeface="Arial"/>
                        </a:rPr>
                        <a:t>+0.5,</a:t>
                      </a:r>
                      <a:endParaRPr sz="3400">
                        <a:latin typeface="Arial"/>
                        <a:cs typeface="Arial"/>
                      </a:endParaRPr>
                    </a:p>
                  </a:txBody>
                  <a:tcPr marL="0" marR="0" marT="317500" marB="0">
                    <a:lnL w="3175">
                      <a:solidFill>
                        <a:srgbClr val="151618"/>
                      </a:solidFill>
                      <a:prstDash val="solid"/>
                    </a:lnL>
                    <a:lnR w="3175">
                      <a:solidFill>
                        <a:srgbClr val="151618"/>
                      </a:solidFill>
                      <a:prstDash val="solid"/>
                    </a:lnR>
                    <a:lnT w="3175">
                      <a:solidFill>
                        <a:srgbClr val="151618"/>
                      </a:solidFill>
                      <a:prstDash val="solid"/>
                    </a:lnT>
                    <a:lnB w="3175">
                      <a:solidFill>
                        <a:srgbClr val="15161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2500"/>
                        </a:spcBef>
                      </a:pPr>
                      <a:r>
                        <a:rPr sz="3400" spc="-10" dirty="0">
                          <a:latin typeface="Arial"/>
                          <a:cs typeface="Arial"/>
                        </a:rPr>
                        <a:t>y+0.5)</a:t>
                      </a:r>
                      <a:endParaRPr sz="3400">
                        <a:latin typeface="Arial"/>
                        <a:cs typeface="Arial"/>
                      </a:endParaRPr>
                    </a:p>
                  </a:txBody>
                  <a:tcPr marL="0" marR="0" marT="317500" marB="0">
                    <a:lnL w="3175">
                      <a:solidFill>
                        <a:srgbClr val="151618"/>
                      </a:solidFill>
                      <a:prstDash val="solid"/>
                    </a:lnL>
                    <a:lnR w="3175">
                      <a:solidFill>
                        <a:srgbClr val="151618"/>
                      </a:solidFill>
                      <a:prstDash val="solid"/>
                    </a:lnR>
                    <a:lnT w="3175">
                      <a:solidFill>
                        <a:srgbClr val="151618"/>
                      </a:solidFill>
                      <a:prstDash val="solid"/>
                    </a:lnT>
                    <a:lnB w="3175">
                      <a:solidFill>
                        <a:srgbClr val="15161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51618"/>
                      </a:solidFill>
                      <a:prstDash val="solid"/>
                    </a:lnL>
                    <a:lnR w="3175">
                      <a:solidFill>
                        <a:srgbClr val="151618"/>
                      </a:solidFill>
                      <a:prstDash val="solid"/>
                    </a:lnR>
                    <a:lnT w="3175">
                      <a:solidFill>
                        <a:srgbClr val="151618"/>
                      </a:solidFill>
                      <a:prstDash val="solid"/>
                    </a:lnT>
                    <a:lnB w="3175">
                      <a:solidFill>
                        <a:srgbClr val="15161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7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51618"/>
                      </a:solidFill>
                      <a:prstDash val="solid"/>
                    </a:lnL>
                    <a:lnR w="3175">
                      <a:solidFill>
                        <a:srgbClr val="151618"/>
                      </a:solidFill>
                      <a:prstDash val="solid"/>
                    </a:lnR>
                    <a:lnT w="3175">
                      <a:solidFill>
                        <a:srgbClr val="151618"/>
                      </a:solidFill>
                      <a:prstDash val="solid"/>
                    </a:lnT>
                    <a:lnB w="3175">
                      <a:solidFill>
                        <a:srgbClr val="15161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51618"/>
                      </a:solidFill>
                      <a:prstDash val="solid"/>
                    </a:lnL>
                    <a:lnR w="3175">
                      <a:solidFill>
                        <a:srgbClr val="151618"/>
                      </a:solidFill>
                      <a:prstDash val="solid"/>
                    </a:lnR>
                    <a:lnT w="3175">
                      <a:solidFill>
                        <a:srgbClr val="151618"/>
                      </a:solidFill>
                      <a:prstDash val="solid"/>
                    </a:lnT>
                    <a:lnB w="3175">
                      <a:solidFill>
                        <a:srgbClr val="15161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51618"/>
                      </a:solidFill>
                      <a:prstDash val="solid"/>
                    </a:lnL>
                    <a:lnR w="3175">
                      <a:solidFill>
                        <a:srgbClr val="151618"/>
                      </a:solidFill>
                      <a:prstDash val="solid"/>
                    </a:lnR>
                    <a:lnT w="3175">
                      <a:solidFill>
                        <a:srgbClr val="151618"/>
                      </a:solidFill>
                      <a:prstDash val="solid"/>
                    </a:lnT>
                    <a:lnB w="3175">
                      <a:solidFill>
                        <a:srgbClr val="15161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6530"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51618"/>
                      </a:solidFill>
                      <a:prstDash val="solid"/>
                    </a:lnL>
                    <a:lnR w="3175">
                      <a:solidFill>
                        <a:srgbClr val="151618"/>
                      </a:solidFill>
                      <a:prstDash val="solid"/>
                    </a:lnR>
                    <a:lnT w="3175">
                      <a:solidFill>
                        <a:srgbClr val="151618"/>
                      </a:solidFill>
                      <a:prstDash val="solid"/>
                    </a:lnT>
                    <a:lnB w="3175">
                      <a:solidFill>
                        <a:srgbClr val="15161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51618"/>
                      </a:solidFill>
                      <a:prstDash val="solid"/>
                    </a:lnL>
                    <a:lnR w="3175">
                      <a:solidFill>
                        <a:srgbClr val="151618"/>
                      </a:solidFill>
                      <a:prstDash val="solid"/>
                    </a:lnR>
                    <a:lnT w="3175">
                      <a:solidFill>
                        <a:srgbClr val="151618"/>
                      </a:solidFill>
                      <a:prstDash val="solid"/>
                    </a:lnT>
                    <a:lnB w="3175">
                      <a:solidFill>
                        <a:srgbClr val="15161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51618"/>
                      </a:solidFill>
                      <a:prstDash val="solid"/>
                    </a:lnL>
                    <a:lnR w="3175">
                      <a:solidFill>
                        <a:srgbClr val="151618"/>
                      </a:solidFill>
                      <a:prstDash val="solid"/>
                    </a:lnR>
                    <a:lnT w="3175">
                      <a:solidFill>
                        <a:srgbClr val="151618"/>
                      </a:solidFill>
                      <a:prstDash val="solid"/>
                    </a:lnT>
                    <a:lnB w="3175">
                      <a:solidFill>
                        <a:srgbClr val="15161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51618"/>
                      </a:solidFill>
                      <a:prstDash val="solid"/>
                    </a:lnL>
                    <a:lnR w="3175">
                      <a:solidFill>
                        <a:srgbClr val="151618"/>
                      </a:solidFill>
                      <a:prstDash val="solid"/>
                    </a:lnR>
                    <a:lnT w="3175">
                      <a:solidFill>
                        <a:srgbClr val="151618"/>
                      </a:solidFill>
                      <a:prstDash val="solid"/>
                    </a:lnT>
                    <a:lnB w="3175">
                      <a:solidFill>
                        <a:srgbClr val="15161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8704" y="2395016"/>
            <a:ext cx="5165725" cy="4963795"/>
            <a:chOff x="3908704" y="2395016"/>
            <a:chExt cx="5165725" cy="4963795"/>
          </a:xfrm>
        </p:grpSpPr>
        <p:sp>
          <p:nvSpPr>
            <p:cNvPr id="3" name="object 3"/>
            <p:cNvSpPr/>
            <p:nvPr/>
          </p:nvSpPr>
          <p:spPr>
            <a:xfrm>
              <a:off x="3918762" y="2395016"/>
              <a:ext cx="5149215" cy="4963795"/>
            </a:xfrm>
            <a:custGeom>
              <a:avLst/>
              <a:gdLst/>
              <a:ahLst/>
              <a:cxnLst/>
              <a:rect l="l" t="t" r="r" b="b"/>
              <a:pathLst>
                <a:path w="5149215" h="4963795">
                  <a:moveTo>
                    <a:pt x="3134969" y="0"/>
                  </a:moveTo>
                  <a:lnTo>
                    <a:pt x="0" y="4963566"/>
                  </a:lnTo>
                  <a:lnTo>
                    <a:pt x="5149202" y="3866337"/>
                  </a:lnTo>
                  <a:lnTo>
                    <a:pt x="3134969" y="0"/>
                  </a:lnTo>
                  <a:close/>
                </a:path>
              </a:pathLst>
            </a:custGeom>
            <a:solidFill>
              <a:srgbClr val="E93F34">
                <a:alpha val="251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27754" y="2425903"/>
              <a:ext cx="5127625" cy="4912995"/>
            </a:xfrm>
            <a:custGeom>
              <a:avLst/>
              <a:gdLst/>
              <a:ahLst/>
              <a:cxnLst/>
              <a:rect l="l" t="t" r="r" b="b"/>
              <a:pathLst>
                <a:path w="5127625" h="4912995">
                  <a:moveTo>
                    <a:pt x="3134055" y="0"/>
                  </a:moveTo>
                  <a:lnTo>
                    <a:pt x="5127320" y="3844734"/>
                  </a:lnTo>
                  <a:lnTo>
                    <a:pt x="0" y="4912956"/>
                  </a:lnTo>
                  <a:lnTo>
                    <a:pt x="3134055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04900" y="4381500"/>
            <a:ext cx="1078357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-15" dirty="0"/>
              <a:t>Evaluating </a:t>
            </a:r>
            <a:r>
              <a:rPr sz="5600" spc="-5" dirty="0">
                <a:latin typeface="Courier New"/>
                <a:cs typeface="Courier New"/>
              </a:rPr>
              <a:t>inside(tri, x,</a:t>
            </a:r>
            <a:r>
              <a:rPr sz="5600" spc="-55" dirty="0">
                <a:latin typeface="Courier New"/>
                <a:cs typeface="Courier New"/>
              </a:rPr>
              <a:t> </a:t>
            </a:r>
            <a:r>
              <a:rPr sz="5600" dirty="0">
                <a:latin typeface="Courier New"/>
                <a:cs typeface="Courier New"/>
              </a:rPr>
              <a:t>y)</a:t>
            </a:r>
            <a:endParaRPr sz="5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38</a:t>
            </a:fld>
            <a:endParaRPr spc="-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8017" y="1399438"/>
            <a:ext cx="11709400" cy="7319645"/>
            <a:chOff x="668017" y="1399438"/>
            <a:chExt cx="11709400" cy="7319645"/>
          </a:xfrm>
        </p:grpSpPr>
        <p:sp>
          <p:nvSpPr>
            <p:cNvPr id="3" name="object 3"/>
            <p:cNvSpPr/>
            <p:nvPr/>
          </p:nvSpPr>
          <p:spPr>
            <a:xfrm>
              <a:off x="668007" y="1399438"/>
              <a:ext cx="11709400" cy="7319645"/>
            </a:xfrm>
            <a:custGeom>
              <a:avLst/>
              <a:gdLst/>
              <a:ahLst/>
              <a:cxnLst/>
              <a:rect l="l" t="t" r="r" b="b"/>
              <a:pathLst>
                <a:path w="11709400" h="7319645">
                  <a:moveTo>
                    <a:pt x="11709260" y="12357"/>
                  </a:moveTo>
                  <a:lnTo>
                    <a:pt x="2409113" y="10528"/>
                  </a:lnTo>
                  <a:lnTo>
                    <a:pt x="16090" y="0"/>
                  </a:lnTo>
                  <a:lnTo>
                    <a:pt x="16065" y="10058"/>
                  </a:lnTo>
                  <a:lnTo>
                    <a:pt x="10541" y="10045"/>
                  </a:lnTo>
                  <a:lnTo>
                    <a:pt x="4038" y="5482133"/>
                  </a:lnTo>
                  <a:lnTo>
                    <a:pt x="0" y="7319378"/>
                  </a:lnTo>
                  <a:lnTo>
                    <a:pt x="8634006" y="7303846"/>
                  </a:lnTo>
                  <a:lnTo>
                    <a:pt x="11698719" y="7310463"/>
                  </a:lnTo>
                  <a:lnTo>
                    <a:pt x="11709070" y="51955"/>
                  </a:lnTo>
                  <a:lnTo>
                    <a:pt x="11709260" y="12357"/>
                  </a:lnTo>
                  <a:close/>
                </a:path>
              </a:pathLst>
            </a:custGeom>
            <a:solidFill>
              <a:srgbClr val="FFB43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34003" y="2514727"/>
              <a:ext cx="5127625" cy="4912995"/>
            </a:xfrm>
            <a:custGeom>
              <a:avLst/>
              <a:gdLst/>
              <a:ahLst/>
              <a:cxnLst/>
              <a:rect l="l" t="t" r="r" b="b"/>
              <a:pathLst>
                <a:path w="5127625" h="4912995">
                  <a:moveTo>
                    <a:pt x="3134055" y="0"/>
                  </a:moveTo>
                  <a:lnTo>
                    <a:pt x="5127320" y="3844734"/>
                  </a:lnTo>
                  <a:lnTo>
                    <a:pt x="0" y="4912956"/>
                  </a:lnTo>
                  <a:lnTo>
                    <a:pt x="3134055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99866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65" dirty="0"/>
              <a:t>Inside? </a:t>
            </a:r>
            <a:r>
              <a:rPr sz="4800" spc="-105" dirty="0"/>
              <a:t>Recall: </a:t>
            </a:r>
            <a:r>
              <a:rPr sz="4800" spc="-55" dirty="0"/>
              <a:t>Three </a:t>
            </a:r>
            <a:r>
              <a:rPr sz="4800" spc="-145" dirty="0"/>
              <a:t>Cross</a:t>
            </a:r>
            <a:r>
              <a:rPr sz="4800" spc="210" dirty="0"/>
              <a:t> </a:t>
            </a:r>
            <a:r>
              <a:rPr sz="4800" spc="-35" dirty="0"/>
              <a:t>Products!</a:t>
            </a:r>
            <a:endParaRPr sz="4800"/>
          </a:p>
        </p:txBody>
      </p:sp>
      <p:sp>
        <p:nvSpPr>
          <p:cNvPr id="6" name="object 6"/>
          <p:cNvSpPr txBox="1"/>
          <p:nvPr/>
        </p:nvSpPr>
        <p:spPr>
          <a:xfrm>
            <a:off x="3657600" y="7531100"/>
            <a:ext cx="4343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b="1" spc="-45" dirty="0">
                <a:latin typeface="Arial"/>
                <a:cs typeface="Arial"/>
              </a:rPr>
              <a:t>P</a:t>
            </a:r>
            <a:r>
              <a:rPr sz="2775" b="1" spc="-67" baseline="-10510" dirty="0">
                <a:latin typeface="Arial"/>
                <a:cs typeface="Arial"/>
              </a:rPr>
              <a:t>0</a:t>
            </a:r>
            <a:endParaRPr sz="2775" baseline="-1051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44000" y="6311900"/>
            <a:ext cx="4343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b="1" spc="-45" dirty="0">
                <a:latin typeface="Arial"/>
                <a:cs typeface="Arial"/>
              </a:rPr>
              <a:t>P</a:t>
            </a:r>
            <a:r>
              <a:rPr sz="2775" b="1" spc="-67" baseline="-10510" dirty="0">
                <a:latin typeface="Arial"/>
                <a:cs typeface="Arial"/>
              </a:rPr>
              <a:t>1</a:t>
            </a:r>
            <a:endParaRPr sz="2775" baseline="-1051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94500" y="1536700"/>
            <a:ext cx="4089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800" b="1" spc="-45" dirty="0">
                <a:latin typeface="Arial"/>
                <a:cs typeface="Arial"/>
              </a:rPr>
              <a:t>P</a:t>
            </a:r>
            <a:r>
              <a:rPr sz="2775" b="1" spc="-67" baseline="-10510" dirty="0">
                <a:latin typeface="Arial"/>
                <a:cs typeface="Arial"/>
              </a:rPr>
              <a:t>2</a:t>
            </a:r>
            <a:endParaRPr sz="2775" baseline="-1051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25541" y="1388160"/>
            <a:ext cx="11753850" cy="7327900"/>
            <a:chOff x="625541" y="1388160"/>
            <a:chExt cx="11753850" cy="7327900"/>
          </a:xfrm>
        </p:grpSpPr>
        <p:sp>
          <p:nvSpPr>
            <p:cNvPr id="10" name="object 10"/>
            <p:cNvSpPr/>
            <p:nvPr/>
          </p:nvSpPr>
          <p:spPr>
            <a:xfrm>
              <a:off x="631891" y="5633180"/>
              <a:ext cx="11741150" cy="2474595"/>
            </a:xfrm>
            <a:custGeom>
              <a:avLst/>
              <a:gdLst/>
              <a:ahLst/>
              <a:cxnLst/>
              <a:rect l="l" t="t" r="r" b="b"/>
              <a:pathLst>
                <a:path w="11741150" h="2474595">
                  <a:moveTo>
                    <a:pt x="0" y="2474080"/>
                  </a:moveTo>
                  <a:lnTo>
                    <a:pt x="11741014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93694" y="1395213"/>
              <a:ext cx="4681855" cy="7313930"/>
            </a:xfrm>
            <a:custGeom>
              <a:avLst/>
              <a:gdLst/>
              <a:ahLst/>
              <a:cxnLst/>
              <a:rect l="l" t="t" r="r" b="b"/>
              <a:pathLst>
                <a:path w="4681855" h="7313930">
                  <a:moveTo>
                    <a:pt x="0" y="7313750"/>
                  </a:moveTo>
                  <a:lnTo>
                    <a:pt x="468131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70993" y="1394510"/>
              <a:ext cx="3831590" cy="7315200"/>
            </a:xfrm>
            <a:custGeom>
              <a:avLst/>
              <a:gdLst/>
              <a:ahLst/>
              <a:cxnLst/>
              <a:rect l="l" t="t" r="r" b="b"/>
              <a:pathLst>
                <a:path w="3831590" h="7315200">
                  <a:moveTo>
                    <a:pt x="0" y="0"/>
                  </a:moveTo>
                  <a:lnTo>
                    <a:pt x="3831142" y="731516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35009" y="4104960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>
                  <a:moveTo>
                    <a:pt x="162252" y="0"/>
                  </a:moveTo>
                  <a:lnTo>
                    <a:pt x="121090" y="5280"/>
                  </a:lnTo>
                  <a:lnTo>
                    <a:pt x="82117" y="21120"/>
                  </a:lnTo>
                  <a:lnTo>
                    <a:pt x="47520" y="47520"/>
                  </a:lnTo>
                  <a:lnTo>
                    <a:pt x="21120" y="82117"/>
                  </a:lnTo>
                  <a:lnTo>
                    <a:pt x="5280" y="121090"/>
                  </a:lnTo>
                  <a:lnTo>
                    <a:pt x="0" y="162252"/>
                  </a:lnTo>
                  <a:lnTo>
                    <a:pt x="5280" y="203413"/>
                  </a:lnTo>
                  <a:lnTo>
                    <a:pt x="21120" y="242386"/>
                  </a:lnTo>
                  <a:lnTo>
                    <a:pt x="47520" y="276983"/>
                  </a:lnTo>
                  <a:lnTo>
                    <a:pt x="82117" y="303383"/>
                  </a:lnTo>
                  <a:lnTo>
                    <a:pt x="121090" y="319224"/>
                  </a:lnTo>
                  <a:lnTo>
                    <a:pt x="162252" y="324504"/>
                  </a:lnTo>
                  <a:lnTo>
                    <a:pt x="203413" y="319224"/>
                  </a:lnTo>
                  <a:lnTo>
                    <a:pt x="242386" y="303383"/>
                  </a:lnTo>
                  <a:lnTo>
                    <a:pt x="276983" y="276983"/>
                  </a:lnTo>
                  <a:lnTo>
                    <a:pt x="303383" y="242386"/>
                  </a:lnTo>
                  <a:lnTo>
                    <a:pt x="319224" y="203413"/>
                  </a:lnTo>
                  <a:lnTo>
                    <a:pt x="324504" y="162252"/>
                  </a:lnTo>
                  <a:lnTo>
                    <a:pt x="319224" y="121090"/>
                  </a:lnTo>
                  <a:lnTo>
                    <a:pt x="303383" y="82117"/>
                  </a:lnTo>
                  <a:lnTo>
                    <a:pt x="276983" y="47520"/>
                  </a:lnTo>
                  <a:lnTo>
                    <a:pt x="242386" y="21120"/>
                  </a:lnTo>
                  <a:lnTo>
                    <a:pt x="203413" y="5280"/>
                  </a:lnTo>
                  <a:lnTo>
                    <a:pt x="162252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352800" y="3543300"/>
            <a:ext cx="26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2FF"/>
                </a:solidFill>
                <a:latin typeface="Arial"/>
                <a:cs typeface="Arial"/>
              </a:rPr>
              <a:t>Q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Perspective</a:t>
            </a:r>
            <a:r>
              <a:rPr spc="-65" dirty="0"/>
              <a:t> </a:t>
            </a:r>
            <a:r>
              <a:rPr spc="190" dirty="0"/>
              <a:t>Projection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960740" y="5946051"/>
            <a:ext cx="4161790" cy="2771775"/>
            <a:chOff x="3960740" y="5946051"/>
            <a:chExt cx="4161790" cy="2771775"/>
          </a:xfrm>
        </p:grpSpPr>
        <p:sp>
          <p:nvSpPr>
            <p:cNvPr id="4" name="object 4"/>
            <p:cNvSpPr/>
            <p:nvPr/>
          </p:nvSpPr>
          <p:spPr>
            <a:xfrm>
              <a:off x="5417959" y="5946051"/>
              <a:ext cx="2704465" cy="2771775"/>
            </a:xfrm>
            <a:custGeom>
              <a:avLst/>
              <a:gdLst/>
              <a:ahLst/>
              <a:cxnLst/>
              <a:rect l="l" t="t" r="r" b="b"/>
              <a:pathLst>
                <a:path w="2704465" h="2771775">
                  <a:moveTo>
                    <a:pt x="2704401" y="0"/>
                  </a:moveTo>
                  <a:lnTo>
                    <a:pt x="0" y="316445"/>
                  </a:lnTo>
                  <a:lnTo>
                    <a:pt x="0" y="2455329"/>
                  </a:lnTo>
                  <a:lnTo>
                    <a:pt x="2704401" y="2771777"/>
                  </a:lnTo>
                  <a:lnTo>
                    <a:pt x="270440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60736" y="5962243"/>
              <a:ext cx="4159885" cy="2750820"/>
            </a:xfrm>
            <a:custGeom>
              <a:avLst/>
              <a:gdLst/>
              <a:ahLst/>
              <a:cxnLst/>
              <a:rect l="l" t="t" r="r" b="b"/>
              <a:pathLst>
                <a:path w="4159884" h="2750820">
                  <a:moveTo>
                    <a:pt x="4159504" y="35013"/>
                  </a:moveTo>
                  <a:lnTo>
                    <a:pt x="4144492" y="0"/>
                  </a:lnTo>
                  <a:lnTo>
                    <a:pt x="59385" y="1750250"/>
                  </a:lnTo>
                  <a:lnTo>
                    <a:pt x="1487538" y="322110"/>
                  </a:lnTo>
                  <a:lnTo>
                    <a:pt x="1460588" y="295160"/>
                  </a:lnTo>
                  <a:lnTo>
                    <a:pt x="0" y="1755762"/>
                  </a:lnTo>
                  <a:lnTo>
                    <a:pt x="10807" y="1766595"/>
                  </a:lnTo>
                  <a:lnTo>
                    <a:pt x="3594" y="1797939"/>
                  </a:lnTo>
                  <a:lnTo>
                    <a:pt x="18681" y="1801418"/>
                  </a:lnTo>
                  <a:lnTo>
                    <a:pt x="16687" y="1805901"/>
                  </a:lnTo>
                  <a:lnTo>
                    <a:pt x="1461477" y="2451189"/>
                  </a:lnTo>
                  <a:lnTo>
                    <a:pt x="1477010" y="2416391"/>
                  </a:lnTo>
                  <a:lnTo>
                    <a:pt x="186410" y="1840001"/>
                  </a:lnTo>
                  <a:lnTo>
                    <a:pt x="4145013" y="2750553"/>
                  </a:lnTo>
                  <a:lnTo>
                    <a:pt x="4153547" y="2713418"/>
                  </a:lnTo>
                  <a:lnTo>
                    <a:pt x="89763" y="1778685"/>
                  </a:lnTo>
                  <a:lnTo>
                    <a:pt x="4159504" y="350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93844" y="7446708"/>
              <a:ext cx="189230" cy="495934"/>
            </a:xfrm>
            <a:custGeom>
              <a:avLst/>
              <a:gdLst/>
              <a:ahLst/>
              <a:cxnLst/>
              <a:rect l="l" t="t" r="r" b="b"/>
              <a:pathLst>
                <a:path w="189229" h="495934">
                  <a:moveTo>
                    <a:pt x="0" y="0"/>
                  </a:moveTo>
                  <a:lnTo>
                    <a:pt x="28079" y="123977"/>
                  </a:lnTo>
                  <a:lnTo>
                    <a:pt x="53689" y="128420"/>
                  </a:lnTo>
                  <a:lnTo>
                    <a:pt x="78814" y="150661"/>
                  </a:lnTo>
                  <a:lnTo>
                    <a:pt x="100622" y="187154"/>
                  </a:lnTo>
                  <a:lnTo>
                    <a:pt x="116281" y="234353"/>
                  </a:lnTo>
                  <a:lnTo>
                    <a:pt x="122486" y="283674"/>
                  </a:lnTo>
                  <a:lnTo>
                    <a:pt x="118530" y="325991"/>
                  </a:lnTo>
                  <a:lnTo>
                    <a:pt x="105442" y="356880"/>
                  </a:lnTo>
                  <a:lnTo>
                    <a:pt x="84251" y="371919"/>
                  </a:lnTo>
                  <a:lnTo>
                    <a:pt x="112318" y="495922"/>
                  </a:lnTo>
                  <a:lnTo>
                    <a:pt x="159487" y="458741"/>
                  </a:lnTo>
                  <a:lnTo>
                    <a:pt x="185102" y="381794"/>
                  </a:lnTo>
                  <a:lnTo>
                    <a:pt x="188867" y="332540"/>
                  </a:lnTo>
                  <a:lnTo>
                    <a:pt x="186091" y="278304"/>
                  </a:lnTo>
                  <a:lnTo>
                    <a:pt x="176390" y="220738"/>
                  </a:lnTo>
                  <a:lnTo>
                    <a:pt x="160335" y="164598"/>
                  </a:lnTo>
                  <a:lnTo>
                    <a:pt x="139469" y="114453"/>
                  </a:lnTo>
                  <a:lnTo>
                    <a:pt x="114849" y="71626"/>
                  </a:lnTo>
                  <a:lnTo>
                    <a:pt x="87535" y="37443"/>
                  </a:lnTo>
                  <a:lnTo>
                    <a:pt x="29052" y="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93851" y="7446709"/>
              <a:ext cx="189230" cy="495934"/>
            </a:xfrm>
            <a:custGeom>
              <a:avLst/>
              <a:gdLst/>
              <a:ahLst/>
              <a:cxnLst/>
              <a:rect l="l" t="t" r="r" b="b"/>
              <a:pathLst>
                <a:path w="189229" h="495934">
                  <a:moveTo>
                    <a:pt x="28080" y="123980"/>
                  </a:moveTo>
                  <a:lnTo>
                    <a:pt x="78812" y="150659"/>
                  </a:lnTo>
                  <a:lnTo>
                    <a:pt x="100618" y="187149"/>
                  </a:lnTo>
                  <a:lnTo>
                    <a:pt x="116272" y="234344"/>
                  </a:lnTo>
                  <a:lnTo>
                    <a:pt x="122478" y="283666"/>
                  </a:lnTo>
                  <a:lnTo>
                    <a:pt x="118523" y="325984"/>
                  </a:lnTo>
                  <a:lnTo>
                    <a:pt x="105436" y="356874"/>
                  </a:lnTo>
                  <a:lnTo>
                    <a:pt x="84247" y="371913"/>
                  </a:lnTo>
                  <a:lnTo>
                    <a:pt x="112321" y="495919"/>
                  </a:lnTo>
                  <a:lnTo>
                    <a:pt x="159485" y="458738"/>
                  </a:lnTo>
                  <a:lnTo>
                    <a:pt x="185098" y="381791"/>
                  </a:lnTo>
                  <a:lnTo>
                    <a:pt x="188862" y="332536"/>
                  </a:lnTo>
                  <a:lnTo>
                    <a:pt x="186085" y="278298"/>
                  </a:lnTo>
                  <a:lnTo>
                    <a:pt x="176384" y="220729"/>
                  </a:lnTo>
                  <a:lnTo>
                    <a:pt x="160332" y="164591"/>
                  </a:lnTo>
                  <a:lnTo>
                    <a:pt x="139466" y="114447"/>
                  </a:lnTo>
                  <a:lnTo>
                    <a:pt x="114847" y="71622"/>
                  </a:lnTo>
                  <a:lnTo>
                    <a:pt x="87532" y="37440"/>
                  </a:lnTo>
                  <a:lnTo>
                    <a:pt x="29050" y="304"/>
                  </a:lnTo>
                  <a:lnTo>
                    <a:pt x="0" y="0"/>
                  </a:lnTo>
                  <a:lnTo>
                    <a:pt x="28080" y="123980"/>
                  </a:lnTo>
                </a:path>
              </a:pathLst>
            </a:custGeom>
            <a:ln w="9524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407139" y="5611698"/>
            <a:ext cx="2727325" cy="120650"/>
            <a:chOff x="5407139" y="5611698"/>
            <a:chExt cx="2727325" cy="120650"/>
          </a:xfrm>
        </p:grpSpPr>
        <p:sp>
          <p:nvSpPr>
            <p:cNvPr id="9" name="object 9"/>
            <p:cNvSpPr/>
            <p:nvPr/>
          </p:nvSpPr>
          <p:spPr>
            <a:xfrm>
              <a:off x="5531514" y="5671769"/>
              <a:ext cx="2479040" cy="0"/>
            </a:xfrm>
            <a:custGeom>
              <a:avLst/>
              <a:gdLst/>
              <a:ahLst/>
              <a:cxnLst/>
              <a:rect l="l" t="t" r="r" b="b"/>
              <a:pathLst>
                <a:path w="2479040">
                  <a:moveTo>
                    <a:pt x="0" y="0"/>
                  </a:moveTo>
                  <a:lnTo>
                    <a:pt x="19049" y="0"/>
                  </a:lnTo>
                  <a:lnTo>
                    <a:pt x="2459465" y="0"/>
                  </a:lnTo>
                  <a:lnTo>
                    <a:pt x="2478515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07139" y="5611697"/>
              <a:ext cx="2727325" cy="120650"/>
            </a:xfrm>
            <a:custGeom>
              <a:avLst/>
              <a:gdLst/>
              <a:ahLst/>
              <a:cxnLst/>
              <a:rect l="l" t="t" r="r" b="b"/>
              <a:pathLst>
                <a:path w="2727325" h="120650">
                  <a:moveTo>
                    <a:pt x="120142" y="0"/>
                  </a:moveTo>
                  <a:lnTo>
                    <a:pt x="0" y="60071"/>
                  </a:lnTo>
                  <a:lnTo>
                    <a:pt x="120142" y="120142"/>
                  </a:lnTo>
                  <a:lnTo>
                    <a:pt x="120142" y="0"/>
                  </a:lnTo>
                  <a:close/>
                </a:path>
                <a:path w="2727325" h="120650">
                  <a:moveTo>
                    <a:pt x="2727261" y="60071"/>
                  </a:moveTo>
                  <a:lnTo>
                    <a:pt x="2607119" y="0"/>
                  </a:lnTo>
                  <a:lnTo>
                    <a:pt x="2607119" y="120142"/>
                  </a:lnTo>
                  <a:lnTo>
                    <a:pt x="2727261" y="600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8426005" y="5928017"/>
            <a:ext cx="129539" cy="2881630"/>
            <a:chOff x="8426005" y="5928017"/>
            <a:chExt cx="129539" cy="2881630"/>
          </a:xfrm>
        </p:grpSpPr>
        <p:sp>
          <p:nvSpPr>
            <p:cNvPr id="12" name="object 12"/>
            <p:cNvSpPr/>
            <p:nvPr/>
          </p:nvSpPr>
          <p:spPr>
            <a:xfrm>
              <a:off x="8486098" y="6052387"/>
              <a:ext cx="8890" cy="2632710"/>
            </a:xfrm>
            <a:custGeom>
              <a:avLst/>
              <a:gdLst/>
              <a:ahLst/>
              <a:cxnLst/>
              <a:rect l="l" t="t" r="r" b="b"/>
              <a:pathLst>
                <a:path w="8890" h="2632709">
                  <a:moveTo>
                    <a:pt x="0" y="2632499"/>
                  </a:moveTo>
                  <a:lnTo>
                    <a:pt x="63" y="2613449"/>
                  </a:lnTo>
                  <a:lnTo>
                    <a:pt x="8729" y="19049"/>
                  </a:lnTo>
                  <a:lnTo>
                    <a:pt x="8793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26006" y="5928017"/>
              <a:ext cx="129539" cy="2881630"/>
            </a:xfrm>
            <a:custGeom>
              <a:avLst/>
              <a:gdLst/>
              <a:ahLst/>
              <a:cxnLst/>
              <a:rect l="l" t="t" r="r" b="b"/>
              <a:pathLst>
                <a:path w="129540" h="2881629">
                  <a:moveTo>
                    <a:pt x="120142" y="2761310"/>
                  </a:moveTo>
                  <a:lnTo>
                    <a:pt x="0" y="2760903"/>
                  </a:lnTo>
                  <a:lnTo>
                    <a:pt x="59677" y="2881249"/>
                  </a:lnTo>
                  <a:lnTo>
                    <a:pt x="120142" y="2761310"/>
                  </a:lnTo>
                  <a:close/>
                </a:path>
                <a:path w="129540" h="2881629">
                  <a:moveTo>
                    <a:pt x="128968" y="120332"/>
                  </a:moveTo>
                  <a:lnTo>
                    <a:pt x="69291" y="0"/>
                  </a:lnTo>
                  <a:lnTo>
                    <a:pt x="8826" y="119938"/>
                  </a:lnTo>
                  <a:lnTo>
                    <a:pt x="128968" y="1203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39800" y="2094969"/>
            <a:ext cx="8401050" cy="534733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495300" indent="-431800">
              <a:lnSpc>
                <a:spcPct val="100000"/>
              </a:lnSpc>
              <a:spcBef>
                <a:spcPts val="605"/>
              </a:spcBef>
              <a:buSzPct val="146774"/>
              <a:buChar char="•"/>
              <a:tabLst>
                <a:tab pos="495300" algn="l"/>
              </a:tabLst>
            </a:pPr>
            <a:r>
              <a:rPr sz="3100" spc="5" dirty="0">
                <a:latin typeface="Arial"/>
                <a:cs typeface="Arial"/>
              </a:rPr>
              <a:t>What’s </a:t>
            </a:r>
            <a:r>
              <a:rPr sz="3100" spc="-15" dirty="0">
                <a:latin typeface="Arial"/>
                <a:cs typeface="Arial"/>
              </a:rPr>
              <a:t>near </a:t>
            </a:r>
            <a:r>
              <a:rPr sz="3100" spc="5" dirty="0">
                <a:latin typeface="Arial"/>
                <a:cs typeface="Arial"/>
              </a:rPr>
              <a:t>plane’s l, </a:t>
            </a:r>
            <a:r>
              <a:rPr sz="3100" spc="-135" dirty="0">
                <a:latin typeface="Arial"/>
                <a:cs typeface="Arial"/>
              </a:rPr>
              <a:t>r, </a:t>
            </a:r>
            <a:r>
              <a:rPr sz="3100" spc="70" dirty="0">
                <a:latin typeface="Arial"/>
                <a:cs typeface="Arial"/>
              </a:rPr>
              <a:t>b, </a:t>
            </a:r>
            <a:r>
              <a:rPr sz="3100" spc="125" dirty="0">
                <a:latin typeface="Arial"/>
                <a:cs typeface="Arial"/>
              </a:rPr>
              <a:t>t</a:t>
            </a:r>
            <a:r>
              <a:rPr sz="3100" spc="130" dirty="0">
                <a:latin typeface="Arial"/>
                <a:cs typeface="Arial"/>
              </a:rPr>
              <a:t> </a:t>
            </a:r>
            <a:r>
              <a:rPr sz="3100" spc="25" dirty="0">
                <a:latin typeface="Arial"/>
                <a:cs typeface="Arial"/>
              </a:rPr>
              <a:t>then?</a:t>
            </a:r>
            <a:endParaRPr sz="3100">
              <a:latin typeface="Arial"/>
              <a:cs typeface="Arial"/>
            </a:endParaRPr>
          </a:p>
          <a:p>
            <a:pPr marL="939800" lvl="1" indent="-431800">
              <a:lnSpc>
                <a:spcPct val="100000"/>
              </a:lnSpc>
              <a:spcBef>
                <a:spcPts val="630"/>
              </a:spcBef>
              <a:buSzPct val="143636"/>
              <a:buChar char="-"/>
              <a:tabLst>
                <a:tab pos="939165" algn="l"/>
                <a:tab pos="939800" algn="l"/>
              </a:tabLst>
            </a:pPr>
            <a:r>
              <a:rPr sz="2750" spc="-105" dirty="0">
                <a:latin typeface="Arial"/>
                <a:cs typeface="Arial"/>
              </a:rPr>
              <a:t>If </a:t>
            </a:r>
            <a:r>
              <a:rPr sz="2750" spc="-55" dirty="0">
                <a:latin typeface="Arial"/>
                <a:cs typeface="Arial"/>
              </a:rPr>
              <a:t>explicitly </a:t>
            </a:r>
            <a:r>
              <a:rPr sz="2750" spc="-40" dirty="0">
                <a:latin typeface="Arial"/>
                <a:cs typeface="Arial"/>
              </a:rPr>
              <a:t>specified,</a:t>
            </a:r>
            <a:r>
              <a:rPr sz="2750" spc="140" dirty="0">
                <a:latin typeface="Arial"/>
                <a:cs typeface="Arial"/>
              </a:rPr>
              <a:t> </a:t>
            </a:r>
            <a:r>
              <a:rPr sz="2750" spc="5" dirty="0">
                <a:latin typeface="Arial"/>
                <a:cs typeface="Arial"/>
              </a:rPr>
              <a:t>good</a:t>
            </a:r>
            <a:endParaRPr sz="2750">
              <a:latin typeface="Arial"/>
              <a:cs typeface="Arial"/>
            </a:endParaRPr>
          </a:p>
          <a:p>
            <a:pPr marL="939800" marR="2639060" lvl="1" indent="-431800">
              <a:lnSpc>
                <a:spcPct val="99400"/>
              </a:lnSpc>
              <a:spcBef>
                <a:spcPts val="484"/>
              </a:spcBef>
              <a:buSzPct val="143636"/>
              <a:buChar char="-"/>
              <a:tabLst>
                <a:tab pos="939165" algn="l"/>
                <a:tab pos="939800" algn="l"/>
              </a:tabLst>
            </a:pPr>
            <a:r>
              <a:rPr sz="2750" spc="-50" dirty="0">
                <a:latin typeface="Arial"/>
                <a:cs typeface="Arial"/>
              </a:rPr>
              <a:t>Sometimes </a:t>
            </a:r>
            <a:r>
              <a:rPr sz="2750" spc="-40" dirty="0">
                <a:latin typeface="Arial"/>
                <a:cs typeface="Arial"/>
              </a:rPr>
              <a:t>people </a:t>
            </a:r>
            <a:r>
              <a:rPr sz="2750" spc="-55" dirty="0">
                <a:latin typeface="Arial"/>
                <a:cs typeface="Arial"/>
              </a:rPr>
              <a:t>prefer:  </a:t>
            </a:r>
            <a:r>
              <a:rPr sz="2750" spc="-60" dirty="0">
                <a:latin typeface="Arial"/>
                <a:cs typeface="Arial"/>
              </a:rPr>
              <a:t>vertical </a:t>
            </a:r>
            <a:r>
              <a:rPr sz="2750" b="1" spc="25" dirty="0">
                <a:latin typeface="Arial"/>
                <a:cs typeface="Arial"/>
              </a:rPr>
              <a:t>field-of-view </a:t>
            </a:r>
            <a:r>
              <a:rPr sz="2750" spc="-140" dirty="0">
                <a:latin typeface="Arial"/>
                <a:cs typeface="Arial"/>
              </a:rPr>
              <a:t>(fovY) </a:t>
            </a:r>
            <a:r>
              <a:rPr sz="2750" spc="-40" dirty="0">
                <a:latin typeface="Arial"/>
                <a:cs typeface="Arial"/>
              </a:rPr>
              <a:t>and  </a:t>
            </a:r>
            <a:r>
              <a:rPr sz="2750" b="1" spc="20" dirty="0">
                <a:latin typeface="Arial"/>
                <a:cs typeface="Arial"/>
              </a:rPr>
              <a:t>aspect</a:t>
            </a:r>
            <a:r>
              <a:rPr sz="2750" b="1" spc="-10" dirty="0">
                <a:latin typeface="Arial"/>
                <a:cs typeface="Arial"/>
              </a:rPr>
              <a:t> </a:t>
            </a:r>
            <a:r>
              <a:rPr sz="2750" b="1" spc="5" dirty="0">
                <a:latin typeface="Arial"/>
                <a:cs typeface="Arial"/>
              </a:rPr>
              <a:t>ratio</a:t>
            </a:r>
            <a:endParaRPr sz="2750">
              <a:latin typeface="Arial"/>
              <a:cs typeface="Arial"/>
            </a:endParaRPr>
          </a:p>
          <a:p>
            <a:pPr marL="939800">
              <a:lnSpc>
                <a:spcPct val="100000"/>
              </a:lnSpc>
              <a:spcBef>
                <a:spcPts val="100"/>
              </a:spcBef>
            </a:pPr>
            <a:r>
              <a:rPr sz="2750" spc="-95" dirty="0">
                <a:latin typeface="Arial"/>
                <a:cs typeface="Arial"/>
              </a:rPr>
              <a:t>(assume </a:t>
            </a:r>
            <a:r>
              <a:rPr sz="2750" spc="-50" dirty="0">
                <a:latin typeface="Arial"/>
                <a:cs typeface="Arial"/>
              </a:rPr>
              <a:t>symmetry </a:t>
            </a:r>
            <a:r>
              <a:rPr sz="2750" spc="-55" dirty="0">
                <a:latin typeface="Arial"/>
                <a:cs typeface="Arial"/>
              </a:rPr>
              <a:t>i.e. </a:t>
            </a:r>
            <a:r>
              <a:rPr sz="2750" spc="-105" dirty="0">
                <a:latin typeface="Arial"/>
                <a:cs typeface="Arial"/>
              </a:rPr>
              <a:t>l </a:t>
            </a:r>
            <a:r>
              <a:rPr sz="2750" spc="40" dirty="0">
                <a:latin typeface="Arial"/>
                <a:cs typeface="Arial"/>
              </a:rPr>
              <a:t>= </a:t>
            </a:r>
            <a:r>
              <a:rPr sz="2750" spc="-70" dirty="0">
                <a:latin typeface="Arial"/>
                <a:cs typeface="Arial"/>
              </a:rPr>
              <a:t>-r, </a:t>
            </a:r>
            <a:r>
              <a:rPr sz="2750" spc="45" dirty="0">
                <a:latin typeface="Arial"/>
                <a:cs typeface="Arial"/>
              </a:rPr>
              <a:t>b </a:t>
            </a:r>
            <a:r>
              <a:rPr sz="2750" spc="40" dirty="0">
                <a:latin typeface="Arial"/>
                <a:cs typeface="Arial"/>
              </a:rPr>
              <a:t>=</a:t>
            </a:r>
            <a:r>
              <a:rPr sz="2750" spc="240" dirty="0">
                <a:latin typeface="Arial"/>
                <a:cs typeface="Arial"/>
              </a:rPr>
              <a:t> </a:t>
            </a:r>
            <a:r>
              <a:rPr sz="2750" spc="-40" dirty="0">
                <a:latin typeface="Arial"/>
                <a:cs typeface="Arial"/>
              </a:rPr>
              <a:t>-t)</a:t>
            </a:r>
            <a:endParaRPr sz="2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Arial"/>
              <a:cs typeface="Arial"/>
            </a:endParaRPr>
          </a:p>
          <a:p>
            <a:pPr marL="54864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width</a:t>
            </a:r>
            <a:endParaRPr sz="2000">
              <a:latin typeface="Arial"/>
              <a:cs typeface="Arial"/>
            </a:endParaRPr>
          </a:p>
          <a:p>
            <a:pPr marL="2171700" marR="4772660" indent="304800">
              <a:lnSpc>
                <a:spcPts val="2300"/>
              </a:lnSpc>
              <a:spcBef>
                <a:spcPts val="1460"/>
              </a:spcBef>
            </a:pPr>
            <a:r>
              <a:rPr sz="2000" spc="-15" dirty="0">
                <a:solidFill>
                  <a:srgbClr val="EE220C"/>
                </a:solidFill>
                <a:latin typeface="Arial"/>
                <a:cs typeface="Arial"/>
              </a:rPr>
              <a:t>Vertical  </a:t>
            </a:r>
            <a:r>
              <a:rPr sz="2000" dirty="0">
                <a:solidFill>
                  <a:srgbClr val="EE220C"/>
                </a:solidFill>
                <a:latin typeface="Arial"/>
                <a:cs typeface="Arial"/>
              </a:rPr>
              <a:t>Field </a:t>
            </a:r>
            <a:r>
              <a:rPr sz="2000" spc="-5" dirty="0">
                <a:solidFill>
                  <a:srgbClr val="EE220C"/>
                </a:solidFill>
                <a:latin typeface="Arial"/>
                <a:cs typeface="Arial"/>
              </a:rPr>
              <a:t>of</a:t>
            </a:r>
            <a:r>
              <a:rPr sz="2000" spc="-95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EE220C"/>
                </a:solidFill>
                <a:latin typeface="Arial"/>
                <a:cs typeface="Arial"/>
              </a:rPr>
              <a:t>View</a:t>
            </a:r>
            <a:endParaRPr sz="2000">
              <a:latin typeface="Arial"/>
              <a:cs typeface="Arial"/>
            </a:endParaRPr>
          </a:p>
          <a:p>
            <a:pPr marL="2552700">
              <a:lnSpc>
                <a:spcPts val="2240"/>
              </a:lnSpc>
            </a:pPr>
            <a:r>
              <a:rPr sz="2000" spc="-5" dirty="0">
                <a:solidFill>
                  <a:srgbClr val="EE220C"/>
                </a:solidFill>
                <a:latin typeface="Arial"/>
                <a:cs typeface="Arial"/>
              </a:rPr>
              <a:t>(fovY)</a:t>
            </a:r>
            <a:endParaRPr sz="2000">
              <a:latin typeface="Arial"/>
              <a:cs typeface="Arial"/>
            </a:endParaRPr>
          </a:p>
          <a:p>
            <a:pPr marL="7683500">
              <a:lnSpc>
                <a:spcPct val="100000"/>
              </a:lnSpc>
              <a:spcBef>
                <a:spcPts val="700"/>
              </a:spcBef>
            </a:pPr>
            <a:r>
              <a:rPr sz="2000" dirty="0">
                <a:latin typeface="Arial"/>
                <a:cs typeface="Arial"/>
              </a:rPr>
              <a:t>height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81600" y="8890000"/>
            <a:ext cx="31534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Aspect </a:t>
            </a:r>
            <a:r>
              <a:rPr sz="2000" spc="-5" dirty="0">
                <a:latin typeface="Arial"/>
                <a:cs typeface="Arial"/>
              </a:rPr>
              <a:t>ratio </a:t>
            </a:r>
            <a:r>
              <a:rPr sz="2000" dirty="0">
                <a:latin typeface="Arial"/>
                <a:cs typeface="Arial"/>
              </a:rPr>
              <a:t>= </a:t>
            </a:r>
            <a:r>
              <a:rPr sz="2000" spc="-5" dirty="0">
                <a:latin typeface="Arial"/>
                <a:cs typeface="Arial"/>
              </a:rPr>
              <a:t>width </a:t>
            </a:r>
            <a:r>
              <a:rPr sz="2000" dirty="0">
                <a:latin typeface="Arial"/>
                <a:cs typeface="Arial"/>
              </a:rPr>
              <a:t>/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height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968138" y="6107744"/>
            <a:ext cx="2802255" cy="2461260"/>
            <a:chOff x="3968138" y="6107744"/>
            <a:chExt cx="2802255" cy="2461260"/>
          </a:xfrm>
        </p:grpSpPr>
        <p:sp>
          <p:nvSpPr>
            <p:cNvPr id="17" name="object 17"/>
            <p:cNvSpPr/>
            <p:nvPr/>
          </p:nvSpPr>
          <p:spPr>
            <a:xfrm>
              <a:off x="3968302" y="7722651"/>
              <a:ext cx="2766695" cy="838835"/>
            </a:xfrm>
            <a:custGeom>
              <a:avLst/>
              <a:gdLst/>
              <a:ahLst/>
              <a:cxnLst/>
              <a:rect l="l" t="t" r="r" b="b"/>
              <a:pathLst>
                <a:path w="2766695" h="838834">
                  <a:moveTo>
                    <a:pt x="2755576" y="838746"/>
                  </a:moveTo>
                  <a:lnTo>
                    <a:pt x="0" y="36581"/>
                  </a:lnTo>
                  <a:lnTo>
                    <a:pt x="10649" y="0"/>
                  </a:lnTo>
                  <a:lnTo>
                    <a:pt x="2766225" y="802164"/>
                  </a:lnTo>
                  <a:lnTo>
                    <a:pt x="2755576" y="838746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51040" y="6123988"/>
              <a:ext cx="0" cy="2445385"/>
            </a:xfrm>
            <a:custGeom>
              <a:avLst/>
              <a:gdLst/>
              <a:ahLst/>
              <a:cxnLst/>
              <a:rect l="l" t="t" r="r" b="b"/>
              <a:pathLst>
                <a:path h="2445384">
                  <a:moveTo>
                    <a:pt x="0" y="2444813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6C6C6C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68138" y="6107744"/>
              <a:ext cx="2792095" cy="1657350"/>
            </a:xfrm>
            <a:custGeom>
              <a:avLst/>
              <a:gdLst/>
              <a:ahLst/>
              <a:cxnLst/>
              <a:rect l="l" t="t" r="r" b="b"/>
              <a:pathLst>
                <a:path w="2792095" h="1657350">
                  <a:moveTo>
                    <a:pt x="2791917" y="32874"/>
                  </a:moveTo>
                  <a:lnTo>
                    <a:pt x="19257" y="1657090"/>
                  </a:lnTo>
                  <a:lnTo>
                    <a:pt x="0" y="1624215"/>
                  </a:lnTo>
                  <a:lnTo>
                    <a:pt x="2772659" y="0"/>
                  </a:lnTo>
                  <a:lnTo>
                    <a:pt x="2791917" y="32874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7810115" y="2549058"/>
            <a:ext cx="4509135" cy="2113280"/>
            <a:chOff x="7810115" y="2549058"/>
            <a:chExt cx="4509135" cy="2113280"/>
          </a:xfrm>
        </p:grpSpPr>
        <p:sp>
          <p:nvSpPr>
            <p:cNvPr id="21" name="object 21"/>
            <p:cNvSpPr/>
            <p:nvPr/>
          </p:nvSpPr>
          <p:spPr>
            <a:xfrm>
              <a:off x="7810115" y="2549058"/>
              <a:ext cx="4508978" cy="21129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933868" y="2634551"/>
              <a:ext cx="4238625" cy="1967230"/>
            </a:xfrm>
            <a:custGeom>
              <a:avLst/>
              <a:gdLst/>
              <a:ahLst/>
              <a:cxnLst/>
              <a:rect l="l" t="t" r="r" b="b"/>
              <a:pathLst>
                <a:path w="4238625" h="1967229">
                  <a:moveTo>
                    <a:pt x="1013561" y="19951"/>
                  </a:moveTo>
                  <a:lnTo>
                    <a:pt x="997864" y="0"/>
                  </a:lnTo>
                  <a:lnTo>
                    <a:pt x="0" y="785114"/>
                  </a:lnTo>
                  <a:lnTo>
                    <a:pt x="15709" y="805065"/>
                  </a:lnTo>
                  <a:lnTo>
                    <a:pt x="1013561" y="19951"/>
                  </a:lnTo>
                  <a:close/>
                </a:path>
                <a:path w="4238625" h="1967229">
                  <a:moveTo>
                    <a:pt x="1984121" y="1941753"/>
                  </a:moveTo>
                  <a:lnTo>
                    <a:pt x="514477" y="1816315"/>
                  </a:lnTo>
                  <a:lnTo>
                    <a:pt x="512305" y="1841627"/>
                  </a:lnTo>
                  <a:lnTo>
                    <a:pt x="1981962" y="1967064"/>
                  </a:lnTo>
                  <a:lnTo>
                    <a:pt x="1984121" y="1941753"/>
                  </a:lnTo>
                  <a:close/>
                </a:path>
                <a:path w="4238625" h="1967229">
                  <a:moveTo>
                    <a:pt x="2055101" y="676300"/>
                  </a:moveTo>
                  <a:lnTo>
                    <a:pt x="2047570" y="652043"/>
                  </a:lnTo>
                  <a:lnTo>
                    <a:pt x="539419" y="1120444"/>
                  </a:lnTo>
                  <a:lnTo>
                    <a:pt x="546950" y="1144701"/>
                  </a:lnTo>
                  <a:lnTo>
                    <a:pt x="2055101" y="676300"/>
                  </a:lnTo>
                  <a:close/>
                </a:path>
                <a:path w="4238625" h="1967229">
                  <a:moveTo>
                    <a:pt x="3704399" y="724408"/>
                  </a:moveTo>
                  <a:lnTo>
                    <a:pt x="3702113" y="699109"/>
                  </a:lnTo>
                  <a:lnTo>
                    <a:pt x="2763926" y="784161"/>
                  </a:lnTo>
                  <a:lnTo>
                    <a:pt x="2766225" y="809447"/>
                  </a:lnTo>
                  <a:lnTo>
                    <a:pt x="3704399" y="724408"/>
                  </a:lnTo>
                  <a:close/>
                </a:path>
                <a:path w="4238625" h="1967229">
                  <a:moveTo>
                    <a:pt x="4238536" y="1724329"/>
                  </a:moveTo>
                  <a:lnTo>
                    <a:pt x="4236250" y="1699031"/>
                  </a:lnTo>
                  <a:lnTo>
                    <a:pt x="3298063" y="1784083"/>
                  </a:lnTo>
                  <a:lnTo>
                    <a:pt x="3300361" y="1809369"/>
                  </a:lnTo>
                  <a:lnTo>
                    <a:pt x="4238536" y="1724329"/>
                  </a:lnTo>
                  <a:close/>
                </a:path>
                <a:path w="4238625" h="1967229">
                  <a:moveTo>
                    <a:pt x="4238536" y="1065403"/>
                  </a:moveTo>
                  <a:lnTo>
                    <a:pt x="4236250" y="1040104"/>
                  </a:lnTo>
                  <a:lnTo>
                    <a:pt x="3298063" y="1125156"/>
                  </a:lnTo>
                  <a:lnTo>
                    <a:pt x="3300361" y="1150442"/>
                  </a:lnTo>
                  <a:lnTo>
                    <a:pt x="4238536" y="10654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400800" y="9315805"/>
            <a:ext cx="20193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latin typeface="Arial"/>
                <a:cs typeface="Arial"/>
              </a:rPr>
              <a:t>4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394715"/>
            <a:ext cx="6423025" cy="8324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300" spc="40" dirty="0"/>
              <a:t>Edge </a:t>
            </a:r>
            <a:r>
              <a:rPr sz="5300" spc="-220" dirty="0"/>
              <a:t>Cases</a:t>
            </a:r>
            <a:r>
              <a:rPr sz="5300" spc="-90" dirty="0"/>
              <a:t> </a:t>
            </a:r>
            <a:r>
              <a:rPr sz="5300" spc="-80" dirty="0"/>
              <a:t>(Literally)</a:t>
            </a:r>
            <a:endParaRPr sz="5300"/>
          </a:p>
        </p:txBody>
      </p:sp>
      <p:sp>
        <p:nvSpPr>
          <p:cNvPr id="3" name="object 3"/>
          <p:cNvSpPr txBox="1"/>
          <p:nvPr/>
        </p:nvSpPr>
        <p:spPr>
          <a:xfrm>
            <a:off x="660400" y="1943100"/>
            <a:ext cx="10653395" cy="107696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140"/>
              </a:spcBef>
            </a:pPr>
            <a:r>
              <a:rPr sz="3400" spc="-150" dirty="0">
                <a:latin typeface="Arial"/>
                <a:cs typeface="Arial"/>
              </a:rPr>
              <a:t>Is </a:t>
            </a:r>
            <a:r>
              <a:rPr sz="3400" spc="-5" dirty="0">
                <a:latin typeface="Arial"/>
                <a:cs typeface="Arial"/>
              </a:rPr>
              <a:t>this </a:t>
            </a:r>
            <a:r>
              <a:rPr sz="3400" spc="-15" dirty="0">
                <a:latin typeface="Arial"/>
                <a:cs typeface="Arial"/>
              </a:rPr>
              <a:t>sample </a:t>
            </a:r>
            <a:r>
              <a:rPr sz="3400" spc="110" dirty="0">
                <a:latin typeface="Arial"/>
                <a:cs typeface="Arial"/>
              </a:rPr>
              <a:t>point </a:t>
            </a:r>
            <a:r>
              <a:rPr sz="3400" spc="15" dirty="0">
                <a:latin typeface="Arial"/>
                <a:cs typeface="Arial"/>
              </a:rPr>
              <a:t>covered </a:t>
            </a:r>
            <a:r>
              <a:rPr sz="3400" spc="60" dirty="0">
                <a:latin typeface="Arial"/>
                <a:cs typeface="Arial"/>
              </a:rPr>
              <a:t>by </a:t>
            </a:r>
            <a:r>
              <a:rPr sz="3400" spc="45" dirty="0">
                <a:latin typeface="Arial"/>
                <a:cs typeface="Arial"/>
              </a:rPr>
              <a:t>triangle </a:t>
            </a:r>
            <a:r>
              <a:rPr sz="3400" dirty="0">
                <a:latin typeface="Arial"/>
                <a:cs typeface="Arial"/>
              </a:rPr>
              <a:t>1, </a:t>
            </a:r>
            <a:r>
              <a:rPr sz="3400" spc="45" dirty="0">
                <a:latin typeface="Arial"/>
                <a:cs typeface="Arial"/>
              </a:rPr>
              <a:t>triangle </a:t>
            </a:r>
            <a:r>
              <a:rPr sz="3400" dirty="0">
                <a:latin typeface="Arial"/>
                <a:cs typeface="Arial"/>
              </a:rPr>
              <a:t>2,</a:t>
            </a:r>
            <a:r>
              <a:rPr sz="3400" spc="-140" dirty="0">
                <a:latin typeface="Arial"/>
                <a:cs typeface="Arial"/>
              </a:rPr>
              <a:t> </a:t>
            </a:r>
            <a:r>
              <a:rPr sz="3400" spc="60" dirty="0">
                <a:latin typeface="Arial"/>
                <a:cs typeface="Arial"/>
              </a:rPr>
              <a:t>or  </a:t>
            </a:r>
            <a:r>
              <a:rPr sz="3400" spc="45" dirty="0">
                <a:latin typeface="Arial"/>
                <a:cs typeface="Arial"/>
              </a:rPr>
              <a:t>both?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33161" y="2828202"/>
            <a:ext cx="5671820" cy="5884545"/>
            <a:chOff x="3333161" y="2828202"/>
            <a:chExt cx="5671820" cy="5884545"/>
          </a:xfrm>
        </p:grpSpPr>
        <p:sp>
          <p:nvSpPr>
            <p:cNvPr id="5" name="object 5"/>
            <p:cNvSpPr/>
            <p:nvPr/>
          </p:nvSpPr>
          <p:spPr>
            <a:xfrm>
              <a:off x="5246706" y="2847252"/>
              <a:ext cx="3739515" cy="5834380"/>
            </a:xfrm>
            <a:custGeom>
              <a:avLst/>
              <a:gdLst/>
              <a:ahLst/>
              <a:cxnLst/>
              <a:rect l="l" t="t" r="r" b="b"/>
              <a:pathLst>
                <a:path w="3739515" h="5834380">
                  <a:moveTo>
                    <a:pt x="3739107" y="1725851"/>
                  </a:moveTo>
                  <a:lnTo>
                    <a:pt x="0" y="0"/>
                  </a:lnTo>
                  <a:lnTo>
                    <a:pt x="1842941" y="5833949"/>
                  </a:lnTo>
                  <a:lnTo>
                    <a:pt x="3739107" y="1725851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52211" y="2859239"/>
              <a:ext cx="3739515" cy="5834380"/>
            </a:xfrm>
            <a:custGeom>
              <a:avLst/>
              <a:gdLst/>
              <a:ahLst/>
              <a:cxnLst/>
              <a:rect l="l" t="t" r="r" b="b"/>
              <a:pathLst>
                <a:path w="3739515" h="5834380">
                  <a:moveTo>
                    <a:pt x="0" y="4108097"/>
                  </a:moveTo>
                  <a:lnTo>
                    <a:pt x="3739107" y="5833949"/>
                  </a:lnTo>
                  <a:lnTo>
                    <a:pt x="1896165" y="0"/>
                  </a:lnTo>
                  <a:lnTo>
                    <a:pt x="0" y="4108097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76700" y="6108700"/>
            <a:ext cx="2362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00" dirty="0"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77200" y="4749800"/>
            <a:ext cx="2362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00" dirty="0">
                <a:latin typeface="Arial"/>
                <a:cs typeface="Arial"/>
              </a:rPr>
              <a:t>2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68910" y="5671540"/>
            <a:ext cx="189649" cy="189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01490" y="2005609"/>
            <a:ext cx="5647690" cy="5769610"/>
            <a:chOff x="4101490" y="2005609"/>
            <a:chExt cx="5647690" cy="5769610"/>
          </a:xfrm>
        </p:grpSpPr>
        <p:sp>
          <p:nvSpPr>
            <p:cNvPr id="3" name="object 3"/>
            <p:cNvSpPr/>
            <p:nvPr/>
          </p:nvSpPr>
          <p:spPr>
            <a:xfrm>
              <a:off x="4145940" y="2050059"/>
              <a:ext cx="5558790" cy="5680710"/>
            </a:xfrm>
            <a:custGeom>
              <a:avLst/>
              <a:gdLst/>
              <a:ahLst/>
              <a:cxnLst/>
              <a:rect l="l" t="t" r="r" b="b"/>
              <a:pathLst>
                <a:path w="5558790" h="5680709">
                  <a:moveTo>
                    <a:pt x="5558447" y="0"/>
                  </a:moveTo>
                  <a:lnTo>
                    <a:pt x="0" y="0"/>
                  </a:lnTo>
                  <a:lnTo>
                    <a:pt x="0" y="5680570"/>
                  </a:lnTo>
                  <a:lnTo>
                    <a:pt x="5558447" y="5680570"/>
                  </a:lnTo>
                  <a:lnTo>
                    <a:pt x="5558447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45940" y="2050059"/>
              <a:ext cx="5558790" cy="5680710"/>
            </a:xfrm>
            <a:custGeom>
              <a:avLst/>
              <a:gdLst/>
              <a:ahLst/>
              <a:cxnLst/>
              <a:rect l="l" t="t" r="r" b="b"/>
              <a:pathLst>
                <a:path w="5558790" h="5680709">
                  <a:moveTo>
                    <a:pt x="0" y="0"/>
                  </a:moveTo>
                  <a:lnTo>
                    <a:pt x="5558447" y="0"/>
                  </a:lnTo>
                  <a:lnTo>
                    <a:pt x="5558447" y="5680570"/>
                  </a:lnTo>
                  <a:lnTo>
                    <a:pt x="0" y="5680570"/>
                  </a:lnTo>
                  <a:lnTo>
                    <a:pt x="0" y="0"/>
                  </a:lnTo>
                  <a:close/>
                </a:path>
              </a:pathLst>
            </a:custGeom>
            <a:ln w="88900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380090" y="2471331"/>
            <a:ext cx="5219065" cy="5043170"/>
            <a:chOff x="4380090" y="2471331"/>
            <a:chExt cx="5219065" cy="5043170"/>
          </a:xfrm>
        </p:grpSpPr>
        <p:sp>
          <p:nvSpPr>
            <p:cNvPr id="6" name="object 6"/>
            <p:cNvSpPr/>
            <p:nvPr/>
          </p:nvSpPr>
          <p:spPr>
            <a:xfrm>
              <a:off x="4443310" y="2471331"/>
              <a:ext cx="5149215" cy="4963795"/>
            </a:xfrm>
            <a:custGeom>
              <a:avLst/>
              <a:gdLst/>
              <a:ahLst/>
              <a:cxnLst/>
              <a:rect l="l" t="t" r="r" b="b"/>
              <a:pathLst>
                <a:path w="5149215" h="4963795">
                  <a:moveTo>
                    <a:pt x="3134956" y="0"/>
                  </a:moveTo>
                  <a:lnTo>
                    <a:pt x="0" y="4963566"/>
                  </a:lnTo>
                  <a:lnTo>
                    <a:pt x="5149189" y="3866337"/>
                  </a:lnTo>
                  <a:lnTo>
                    <a:pt x="3134956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52289" y="2523756"/>
              <a:ext cx="5127625" cy="4912995"/>
            </a:xfrm>
            <a:custGeom>
              <a:avLst/>
              <a:gdLst/>
              <a:ahLst/>
              <a:cxnLst/>
              <a:rect l="l" t="t" r="r" b="b"/>
              <a:pathLst>
                <a:path w="5127625" h="4912995">
                  <a:moveTo>
                    <a:pt x="3134055" y="0"/>
                  </a:moveTo>
                  <a:lnTo>
                    <a:pt x="5127320" y="3844734"/>
                  </a:lnTo>
                  <a:lnTo>
                    <a:pt x="0" y="4912956"/>
                  </a:lnTo>
                  <a:lnTo>
                    <a:pt x="3134055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80090" y="7387450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4" y="0"/>
                  </a:moveTo>
                  <a:lnTo>
                    <a:pt x="39428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20"/>
                  </a:lnTo>
                  <a:lnTo>
                    <a:pt x="4629" y="87010"/>
                  </a:lnTo>
                  <a:lnTo>
                    <a:pt x="18516" y="107924"/>
                  </a:lnTo>
                  <a:lnTo>
                    <a:pt x="39428" y="121804"/>
                  </a:lnTo>
                  <a:lnTo>
                    <a:pt x="63214" y="126431"/>
                  </a:lnTo>
                  <a:lnTo>
                    <a:pt x="87000" y="121804"/>
                  </a:lnTo>
                  <a:lnTo>
                    <a:pt x="107911" y="107924"/>
                  </a:lnTo>
                  <a:lnTo>
                    <a:pt x="121799" y="87010"/>
                  </a:lnTo>
                  <a:lnTo>
                    <a:pt x="126428" y="63220"/>
                  </a:lnTo>
                  <a:lnTo>
                    <a:pt x="121799" y="39430"/>
                  </a:lnTo>
                  <a:lnTo>
                    <a:pt x="107911" y="18516"/>
                  </a:lnTo>
                  <a:lnTo>
                    <a:pt x="87000" y="4629"/>
                  </a:lnTo>
                  <a:lnTo>
                    <a:pt x="632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80090" y="6818490"/>
              <a:ext cx="126428" cy="126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80090" y="6249530"/>
              <a:ext cx="126428" cy="1264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80090" y="5680570"/>
              <a:ext cx="126428" cy="126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80090" y="4542650"/>
              <a:ext cx="126428" cy="1264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80090" y="5111610"/>
              <a:ext cx="126428" cy="1264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80090" y="3973690"/>
              <a:ext cx="126428" cy="1264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80090" y="3404730"/>
              <a:ext cx="126428" cy="1264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80090" y="2835770"/>
              <a:ext cx="126428" cy="1264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94198" y="7387450"/>
              <a:ext cx="126441" cy="1264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980419" y="680470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94198" y="6818490"/>
              <a:ext cx="126441" cy="1264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94198" y="6249530"/>
              <a:ext cx="126441" cy="1264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94198" y="5111610"/>
              <a:ext cx="126441" cy="1264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94198" y="5680570"/>
              <a:ext cx="126441" cy="126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94198" y="4542650"/>
              <a:ext cx="126441" cy="1264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994198" y="3973690"/>
              <a:ext cx="126441" cy="1264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994198" y="3404730"/>
              <a:ext cx="126441" cy="1264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994198" y="2835770"/>
              <a:ext cx="126441" cy="1264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608320" y="7387450"/>
              <a:ext cx="126431" cy="1264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94527" y="680470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608320" y="6818490"/>
              <a:ext cx="126431" cy="12643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94527" y="623574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08320" y="6249530"/>
              <a:ext cx="126431" cy="12643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94527" y="566678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608320" y="5680570"/>
              <a:ext cx="126431" cy="12643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608320" y="5111610"/>
              <a:ext cx="126431" cy="1264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608320" y="4542650"/>
              <a:ext cx="126431" cy="12643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608320" y="3973690"/>
              <a:ext cx="126431" cy="1264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608320" y="3404730"/>
              <a:ext cx="126431" cy="12643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608320" y="2835770"/>
              <a:ext cx="126431" cy="12642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222438" y="7387450"/>
              <a:ext cx="126431" cy="12643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208649" y="680470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222438" y="6818490"/>
              <a:ext cx="126431" cy="12643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208649" y="623574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222438" y="6249530"/>
              <a:ext cx="126431" cy="12643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208649" y="566678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222438" y="5680570"/>
              <a:ext cx="126431" cy="12643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208649" y="509782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222438" y="5111610"/>
              <a:ext cx="126431" cy="12643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208649" y="452886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222438" y="4542650"/>
              <a:ext cx="126431" cy="12643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222438" y="3973690"/>
              <a:ext cx="126431" cy="12643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222438" y="3404730"/>
              <a:ext cx="126431" cy="12643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222438" y="2835770"/>
              <a:ext cx="126431" cy="12642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836549" y="7387450"/>
              <a:ext cx="126441" cy="12643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822757" y="680470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836549" y="6818490"/>
              <a:ext cx="126441" cy="12643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822757" y="623574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836549" y="6249530"/>
              <a:ext cx="126441" cy="12643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822757" y="566678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836549" y="5680570"/>
              <a:ext cx="126441" cy="12643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822757" y="509782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836549" y="5111610"/>
              <a:ext cx="126441" cy="12643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822757" y="452886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836549" y="4542650"/>
              <a:ext cx="126441" cy="12643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822757" y="395990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836549" y="3973690"/>
              <a:ext cx="126441" cy="12643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836549" y="3404730"/>
              <a:ext cx="126441" cy="12643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836549" y="2835770"/>
              <a:ext cx="126441" cy="12642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450670" y="7387450"/>
              <a:ext cx="126428" cy="12643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450670" y="6818490"/>
              <a:ext cx="126428" cy="12643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36878" y="623574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450670" y="6249530"/>
              <a:ext cx="126428" cy="12643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436878" y="566678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450670" y="5680570"/>
              <a:ext cx="126428" cy="12643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436878" y="509782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450670" y="5111610"/>
              <a:ext cx="126428" cy="12643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436878" y="452886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450670" y="4542650"/>
              <a:ext cx="126428" cy="126431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436878" y="395990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450670" y="3973690"/>
              <a:ext cx="126428" cy="12643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436878" y="339094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450670" y="3404730"/>
              <a:ext cx="126428" cy="126431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436878" y="282198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450670" y="2835770"/>
              <a:ext cx="126428" cy="12642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064779" y="7387450"/>
              <a:ext cx="126441" cy="12643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064779" y="6818490"/>
              <a:ext cx="126441" cy="12643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050987" y="623574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064779" y="6249530"/>
              <a:ext cx="126441" cy="12643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050987" y="566678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064779" y="5680570"/>
              <a:ext cx="126441" cy="12643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050987" y="509782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064779" y="5111610"/>
              <a:ext cx="126441" cy="12643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050987" y="452886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064779" y="4542650"/>
              <a:ext cx="126441" cy="12643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050987" y="395990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064779" y="3973690"/>
              <a:ext cx="126441" cy="12643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064779" y="3404730"/>
              <a:ext cx="126441" cy="12643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064779" y="2835770"/>
              <a:ext cx="126441" cy="12642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678900" y="7387450"/>
              <a:ext cx="126428" cy="12643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678900" y="6818490"/>
              <a:ext cx="126428" cy="12643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665108" y="623574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678900" y="6249530"/>
              <a:ext cx="126428" cy="12643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665108" y="566678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678900" y="5680570"/>
              <a:ext cx="126428" cy="12643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665108" y="509782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678900" y="5111610"/>
              <a:ext cx="126428" cy="12643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678900" y="4542650"/>
              <a:ext cx="126428" cy="12643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678900" y="3973690"/>
              <a:ext cx="126428" cy="12643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678900" y="3404730"/>
              <a:ext cx="126428" cy="12643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678900" y="2835770"/>
              <a:ext cx="126428" cy="12642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293009" y="7387450"/>
              <a:ext cx="126441" cy="12643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9293009" y="6818490"/>
              <a:ext cx="126441" cy="12643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279229" y="623574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9293009" y="6249530"/>
              <a:ext cx="126441" cy="12643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293009" y="5680570"/>
              <a:ext cx="126441" cy="12643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293009" y="5111610"/>
              <a:ext cx="126441" cy="12643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9293009" y="4542650"/>
              <a:ext cx="126441" cy="12643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293009" y="3404730"/>
              <a:ext cx="126441" cy="12643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293009" y="3973690"/>
              <a:ext cx="126441" cy="12643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9293009" y="2835770"/>
              <a:ext cx="126441" cy="12642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93865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0" dirty="0"/>
              <a:t>Checking </a:t>
            </a:r>
            <a:r>
              <a:rPr sz="4800" spc="85" dirty="0"/>
              <a:t>All </a:t>
            </a:r>
            <a:r>
              <a:rPr sz="4800" spc="-120" dirty="0"/>
              <a:t>Pixels </a:t>
            </a:r>
            <a:r>
              <a:rPr sz="4800" spc="85" dirty="0"/>
              <a:t>on the</a:t>
            </a:r>
            <a:r>
              <a:rPr sz="4800" spc="-120" dirty="0"/>
              <a:t> </a:t>
            </a:r>
            <a:r>
              <a:rPr sz="4800" spc="-155" dirty="0"/>
              <a:t>Screen?</a:t>
            </a:r>
            <a:endParaRPr sz="4800"/>
          </a:p>
        </p:txBody>
      </p:sp>
      <p:sp>
        <p:nvSpPr>
          <p:cNvPr id="121" name="object 121"/>
          <p:cNvSpPr/>
          <p:nvPr/>
        </p:nvSpPr>
        <p:spPr>
          <a:xfrm>
            <a:off x="3765968" y="7387450"/>
            <a:ext cx="126441" cy="126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765968" y="6818490"/>
            <a:ext cx="126441" cy="126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765968" y="6249530"/>
            <a:ext cx="126441" cy="126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765968" y="5680570"/>
            <a:ext cx="126441" cy="126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765968" y="5111610"/>
            <a:ext cx="126441" cy="126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765968" y="4542650"/>
            <a:ext cx="126441" cy="126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765968" y="3973690"/>
            <a:ext cx="126441" cy="126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765968" y="3404730"/>
            <a:ext cx="126441" cy="126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765968" y="2835770"/>
            <a:ext cx="126441" cy="126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765968" y="2266810"/>
            <a:ext cx="126441" cy="126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380090" y="2266810"/>
            <a:ext cx="126428" cy="126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994198" y="2266810"/>
            <a:ext cx="126441" cy="126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608320" y="2266810"/>
            <a:ext cx="126431" cy="126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222438" y="2266810"/>
            <a:ext cx="126431" cy="126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836549" y="2266810"/>
            <a:ext cx="126441" cy="1264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450670" y="2266810"/>
            <a:ext cx="126428" cy="1264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8064779" y="2266810"/>
            <a:ext cx="126441" cy="1264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8678900" y="2266810"/>
            <a:ext cx="126428" cy="1264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9293008" y="2266810"/>
            <a:ext cx="126441" cy="1264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 txBox="1"/>
          <p:nvPr/>
        </p:nvSpPr>
        <p:spPr>
          <a:xfrm>
            <a:off x="9728200" y="6324600"/>
            <a:ext cx="4457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P</a:t>
            </a:r>
            <a:r>
              <a:rPr sz="2775" baseline="-6006" dirty="0">
                <a:latin typeface="Arial"/>
                <a:cs typeface="Arial"/>
              </a:rPr>
              <a:t>1</a:t>
            </a:r>
            <a:endParaRPr sz="2775" baseline="-6006">
              <a:latin typeface="Arial"/>
              <a:cs typeface="Arial"/>
            </a:endParaRPr>
          </a:p>
        </p:txBody>
      </p:sp>
      <p:graphicFrame>
        <p:nvGraphicFramePr>
          <p:cNvPr id="141" name="object 141"/>
          <p:cNvGraphicFramePr>
            <a:graphicFrameLocks noGrp="1"/>
          </p:cNvGraphicFramePr>
          <p:nvPr/>
        </p:nvGraphicFramePr>
        <p:xfrm>
          <a:off x="3503688" y="2018652"/>
          <a:ext cx="6196959" cy="56735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8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8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02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76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89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34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97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83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381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381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381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381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381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381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ts val="1814"/>
                        </a:lnSpc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P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381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39"/>
                        </a:lnSpc>
                      </a:pPr>
                      <a:r>
                        <a:rPr sz="1850" dirty="0">
                          <a:latin typeface="Arial"/>
                          <a:cs typeface="Arial"/>
                        </a:rPr>
                        <a:t>2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381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381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38100">
                      <a:solidFill>
                        <a:srgbClr val="606060"/>
                      </a:solidFill>
                      <a:prstDash val="solid"/>
                    </a:lnR>
                    <a:lnT w="381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381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1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381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381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381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1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381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381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381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24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381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10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381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381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381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381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381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381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381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381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381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381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381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42" name="object 142"/>
          <p:cNvGrpSpPr/>
          <p:nvPr/>
        </p:nvGrpSpPr>
        <p:grpSpPr>
          <a:xfrm>
            <a:off x="4366298" y="7378375"/>
            <a:ext cx="190500" cy="190500"/>
            <a:chOff x="4366298" y="7378375"/>
            <a:chExt cx="190500" cy="190500"/>
          </a:xfrm>
        </p:grpSpPr>
        <p:sp>
          <p:nvSpPr>
            <p:cNvPr id="143" name="object 143"/>
            <p:cNvSpPr/>
            <p:nvPr/>
          </p:nvSpPr>
          <p:spPr>
            <a:xfrm>
              <a:off x="4366298" y="7378375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4380090" y="739216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4" y="0"/>
                  </a:moveTo>
                  <a:lnTo>
                    <a:pt x="39428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20"/>
                  </a:lnTo>
                  <a:lnTo>
                    <a:pt x="4629" y="87010"/>
                  </a:lnTo>
                  <a:lnTo>
                    <a:pt x="18516" y="107924"/>
                  </a:lnTo>
                  <a:lnTo>
                    <a:pt x="39428" y="121812"/>
                  </a:lnTo>
                  <a:lnTo>
                    <a:pt x="63214" y="126441"/>
                  </a:lnTo>
                  <a:lnTo>
                    <a:pt x="87000" y="121812"/>
                  </a:lnTo>
                  <a:lnTo>
                    <a:pt x="107911" y="107924"/>
                  </a:lnTo>
                  <a:lnTo>
                    <a:pt x="121799" y="87010"/>
                  </a:lnTo>
                  <a:lnTo>
                    <a:pt x="126428" y="63220"/>
                  </a:lnTo>
                  <a:lnTo>
                    <a:pt x="121799" y="39430"/>
                  </a:lnTo>
                  <a:lnTo>
                    <a:pt x="107911" y="18516"/>
                  </a:lnTo>
                  <a:lnTo>
                    <a:pt x="87000" y="4629"/>
                  </a:lnTo>
                  <a:lnTo>
                    <a:pt x="63214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5" name="object 145"/>
          <p:cNvSpPr txBox="1"/>
          <p:nvPr/>
        </p:nvSpPr>
        <p:spPr>
          <a:xfrm>
            <a:off x="4267200" y="7315623"/>
            <a:ext cx="3747135" cy="1242060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895"/>
              </a:spcBef>
            </a:pPr>
            <a:r>
              <a:rPr sz="2800" dirty="0">
                <a:latin typeface="Arial"/>
                <a:cs typeface="Arial"/>
              </a:rPr>
              <a:t>P</a:t>
            </a:r>
            <a:r>
              <a:rPr sz="2775" baseline="-6006" dirty="0">
                <a:latin typeface="Arial"/>
                <a:cs typeface="Arial"/>
              </a:rPr>
              <a:t>0</a:t>
            </a:r>
            <a:endParaRPr sz="2775" baseline="-6006">
              <a:latin typeface="Arial"/>
              <a:cs typeface="Arial"/>
            </a:endParaRPr>
          </a:p>
          <a:p>
            <a:pPr marL="698500" algn="ctr">
              <a:lnSpc>
                <a:spcPct val="100000"/>
              </a:lnSpc>
              <a:spcBef>
                <a:spcPts val="1540"/>
              </a:spcBef>
            </a:pPr>
            <a:r>
              <a:rPr sz="2400" spc="-20" dirty="0">
                <a:latin typeface="Arial"/>
                <a:cs typeface="Arial"/>
              </a:rPr>
              <a:t>Use </a:t>
            </a:r>
            <a:r>
              <a:rPr sz="2400" spc="-50" dirty="0">
                <a:latin typeface="Arial"/>
                <a:cs typeface="Arial"/>
              </a:rPr>
              <a:t>a </a:t>
            </a:r>
            <a:r>
              <a:rPr sz="2400" b="1" spc="-30" dirty="0">
                <a:solidFill>
                  <a:srgbClr val="00A2FF"/>
                </a:solidFill>
                <a:latin typeface="Arial"/>
                <a:cs typeface="Arial"/>
              </a:rPr>
              <a:t>Bounding</a:t>
            </a:r>
            <a:r>
              <a:rPr sz="2400" b="1" spc="30" dirty="0">
                <a:solidFill>
                  <a:srgbClr val="00A2FF"/>
                </a:solidFill>
                <a:latin typeface="Arial"/>
                <a:cs typeface="Arial"/>
              </a:rPr>
              <a:t> </a:t>
            </a:r>
            <a:r>
              <a:rPr sz="2400" b="1" spc="-60" dirty="0">
                <a:solidFill>
                  <a:srgbClr val="00A2FF"/>
                </a:solidFill>
                <a:latin typeface="Arial"/>
                <a:cs typeface="Arial"/>
              </a:rPr>
              <a:t>Box!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6" name="object 1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97326" y="2025650"/>
            <a:ext cx="6226175" cy="5693410"/>
            <a:chOff x="3497326" y="2025650"/>
            <a:chExt cx="6226175" cy="5693410"/>
          </a:xfrm>
        </p:grpSpPr>
        <p:sp>
          <p:nvSpPr>
            <p:cNvPr id="3" name="object 3"/>
            <p:cNvSpPr/>
            <p:nvPr/>
          </p:nvSpPr>
          <p:spPr>
            <a:xfrm>
              <a:off x="4443310" y="2471331"/>
              <a:ext cx="5149215" cy="4963795"/>
            </a:xfrm>
            <a:custGeom>
              <a:avLst/>
              <a:gdLst/>
              <a:ahLst/>
              <a:cxnLst/>
              <a:rect l="l" t="t" r="r" b="b"/>
              <a:pathLst>
                <a:path w="5149215" h="4963795">
                  <a:moveTo>
                    <a:pt x="3134956" y="0"/>
                  </a:moveTo>
                  <a:lnTo>
                    <a:pt x="0" y="4963566"/>
                  </a:lnTo>
                  <a:lnTo>
                    <a:pt x="5149189" y="3866337"/>
                  </a:lnTo>
                  <a:lnTo>
                    <a:pt x="3134956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22738" y="2037702"/>
              <a:ext cx="6192520" cy="5673725"/>
            </a:xfrm>
            <a:custGeom>
              <a:avLst/>
              <a:gdLst/>
              <a:ahLst/>
              <a:cxnLst/>
              <a:rect l="l" t="t" r="r" b="b"/>
              <a:pathLst>
                <a:path w="6192520" h="5673725">
                  <a:moveTo>
                    <a:pt x="0" y="0"/>
                  </a:moveTo>
                  <a:lnTo>
                    <a:pt x="6192316" y="0"/>
                  </a:lnTo>
                  <a:lnTo>
                    <a:pt x="6192316" y="5673534"/>
                  </a:lnTo>
                  <a:lnTo>
                    <a:pt x="0" y="567353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30117" y="2621661"/>
              <a:ext cx="6186805" cy="0"/>
            </a:xfrm>
            <a:custGeom>
              <a:avLst/>
              <a:gdLst/>
              <a:ahLst/>
              <a:cxnLst/>
              <a:rect l="l" t="t" r="r" b="b"/>
              <a:pathLst>
                <a:path w="6186805">
                  <a:moveTo>
                    <a:pt x="6186741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30117" y="3186811"/>
              <a:ext cx="6173470" cy="0"/>
            </a:xfrm>
            <a:custGeom>
              <a:avLst/>
              <a:gdLst/>
              <a:ahLst/>
              <a:cxnLst/>
              <a:rect l="l" t="t" r="r" b="b"/>
              <a:pathLst>
                <a:path w="6173470">
                  <a:moveTo>
                    <a:pt x="6173177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30117" y="3751948"/>
              <a:ext cx="6173470" cy="0"/>
            </a:xfrm>
            <a:custGeom>
              <a:avLst/>
              <a:gdLst/>
              <a:ahLst/>
              <a:cxnLst/>
              <a:rect l="l" t="t" r="r" b="b"/>
              <a:pathLst>
                <a:path w="6173470">
                  <a:moveTo>
                    <a:pt x="6173177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21608" y="4317098"/>
              <a:ext cx="6195695" cy="0"/>
            </a:xfrm>
            <a:custGeom>
              <a:avLst/>
              <a:gdLst/>
              <a:ahLst/>
              <a:cxnLst/>
              <a:rect l="l" t="t" r="r" b="b"/>
              <a:pathLst>
                <a:path w="6195695">
                  <a:moveTo>
                    <a:pt x="6195466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30117" y="4882248"/>
              <a:ext cx="6160135" cy="0"/>
            </a:xfrm>
            <a:custGeom>
              <a:avLst/>
              <a:gdLst/>
              <a:ahLst/>
              <a:cxnLst/>
              <a:rect l="l" t="t" r="r" b="b"/>
              <a:pathLst>
                <a:path w="6160134">
                  <a:moveTo>
                    <a:pt x="6159538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30117" y="5447385"/>
              <a:ext cx="6173470" cy="0"/>
            </a:xfrm>
            <a:custGeom>
              <a:avLst/>
              <a:gdLst/>
              <a:ahLst/>
              <a:cxnLst/>
              <a:rect l="l" t="t" r="r" b="b"/>
              <a:pathLst>
                <a:path w="6173470">
                  <a:moveTo>
                    <a:pt x="6173076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30117" y="6012535"/>
              <a:ext cx="6159500" cy="0"/>
            </a:xfrm>
            <a:custGeom>
              <a:avLst/>
              <a:gdLst/>
              <a:ahLst/>
              <a:cxnLst/>
              <a:rect l="l" t="t" r="r" b="b"/>
              <a:pathLst>
                <a:path w="6159500">
                  <a:moveTo>
                    <a:pt x="6159487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03676" y="6577685"/>
              <a:ext cx="6193155" cy="0"/>
            </a:xfrm>
            <a:custGeom>
              <a:avLst/>
              <a:gdLst/>
              <a:ahLst/>
              <a:cxnLst/>
              <a:rect l="l" t="t" r="r" b="b"/>
              <a:pathLst>
                <a:path w="6193155">
                  <a:moveTo>
                    <a:pt x="6193142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43565" y="2037740"/>
              <a:ext cx="0" cy="5674995"/>
            </a:xfrm>
            <a:custGeom>
              <a:avLst/>
              <a:gdLst/>
              <a:ahLst/>
              <a:cxnLst/>
              <a:rect l="l" t="t" r="r" b="b"/>
              <a:pathLst>
                <a:path h="5674995">
                  <a:moveTo>
                    <a:pt x="0" y="0"/>
                  </a:moveTo>
                  <a:lnTo>
                    <a:pt x="0" y="5674829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53483" y="2037740"/>
              <a:ext cx="0" cy="5674995"/>
            </a:xfrm>
            <a:custGeom>
              <a:avLst/>
              <a:gdLst/>
              <a:ahLst/>
              <a:cxnLst/>
              <a:rect l="l" t="t" r="r" b="b"/>
              <a:pathLst>
                <a:path h="5674995">
                  <a:moveTo>
                    <a:pt x="0" y="0"/>
                  </a:moveTo>
                  <a:lnTo>
                    <a:pt x="0" y="5674829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60619" y="2037740"/>
              <a:ext cx="0" cy="5674995"/>
            </a:xfrm>
            <a:custGeom>
              <a:avLst/>
              <a:gdLst/>
              <a:ahLst/>
              <a:cxnLst/>
              <a:rect l="l" t="t" r="r" b="b"/>
              <a:pathLst>
                <a:path h="5674995">
                  <a:moveTo>
                    <a:pt x="0" y="0"/>
                  </a:moveTo>
                  <a:lnTo>
                    <a:pt x="0" y="5674829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69152" y="2037740"/>
              <a:ext cx="0" cy="5674995"/>
            </a:xfrm>
            <a:custGeom>
              <a:avLst/>
              <a:gdLst/>
              <a:ahLst/>
              <a:cxnLst/>
              <a:rect l="l" t="t" r="r" b="b"/>
              <a:pathLst>
                <a:path h="5674995">
                  <a:moveTo>
                    <a:pt x="0" y="0"/>
                  </a:moveTo>
                  <a:lnTo>
                    <a:pt x="0" y="5674829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77672" y="2037740"/>
              <a:ext cx="0" cy="5674995"/>
            </a:xfrm>
            <a:custGeom>
              <a:avLst/>
              <a:gdLst/>
              <a:ahLst/>
              <a:cxnLst/>
              <a:rect l="l" t="t" r="r" b="b"/>
              <a:pathLst>
                <a:path h="5674995">
                  <a:moveTo>
                    <a:pt x="0" y="0"/>
                  </a:moveTo>
                  <a:lnTo>
                    <a:pt x="0" y="5674829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87590" y="2037740"/>
              <a:ext cx="0" cy="5674995"/>
            </a:xfrm>
            <a:custGeom>
              <a:avLst/>
              <a:gdLst/>
              <a:ahLst/>
              <a:cxnLst/>
              <a:rect l="l" t="t" r="r" b="b"/>
              <a:pathLst>
                <a:path h="5674995">
                  <a:moveTo>
                    <a:pt x="0" y="0"/>
                  </a:moveTo>
                  <a:lnTo>
                    <a:pt x="0" y="5674829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94739" y="2037740"/>
              <a:ext cx="0" cy="5674995"/>
            </a:xfrm>
            <a:custGeom>
              <a:avLst/>
              <a:gdLst/>
              <a:ahLst/>
              <a:cxnLst/>
              <a:rect l="l" t="t" r="r" b="b"/>
              <a:pathLst>
                <a:path h="5674995">
                  <a:moveTo>
                    <a:pt x="0" y="0"/>
                  </a:moveTo>
                  <a:lnTo>
                    <a:pt x="0" y="5674829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403259" y="2037740"/>
              <a:ext cx="0" cy="5674995"/>
            </a:xfrm>
            <a:custGeom>
              <a:avLst/>
              <a:gdLst/>
              <a:ahLst/>
              <a:cxnLst/>
              <a:rect l="l" t="t" r="r" b="b"/>
              <a:pathLst>
                <a:path h="5674995">
                  <a:moveTo>
                    <a:pt x="0" y="0"/>
                  </a:moveTo>
                  <a:lnTo>
                    <a:pt x="0" y="5674829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055938" y="2032000"/>
              <a:ext cx="0" cy="5674995"/>
            </a:xfrm>
            <a:custGeom>
              <a:avLst/>
              <a:gdLst/>
              <a:ahLst/>
              <a:cxnLst/>
              <a:rect l="l" t="t" r="r" b="b"/>
              <a:pathLst>
                <a:path h="5674995">
                  <a:moveTo>
                    <a:pt x="0" y="0"/>
                  </a:moveTo>
                  <a:lnTo>
                    <a:pt x="0" y="5674829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39121" y="7150137"/>
              <a:ext cx="6159500" cy="0"/>
            </a:xfrm>
            <a:custGeom>
              <a:avLst/>
              <a:gdLst/>
              <a:ahLst/>
              <a:cxnLst/>
              <a:rect l="l" t="t" r="r" b="b"/>
              <a:pathLst>
                <a:path w="6159500">
                  <a:moveTo>
                    <a:pt x="6159487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52289" y="2523756"/>
              <a:ext cx="5127625" cy="4912995"/>
            </a:xfrm>
            <a:custGeom>
              <a:avLst/>
              <a:gdLst/>
              <a:ahLst/>
              <a:cxnLst/>
              <a:rect l="l" t="t" r="r" b="b"/>
              <a:pathLst>
                <a:path w="5127625" h="4912995">
                  <a:moveTo>
                    <a:pt x="3134055" y="0"/>
                  </a:moveTo>
                  <a:lnTo>
                    <a:pt x="5127320" y="3844734"/>
                  </a:lnTo>
                  <a:lnTo>
                    <a:pt x="0" y="4912956"/>
                  </a:lnTo>
                  <a:lnTo>
                    <a:pt x="3134055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65969" y="7387450"/>
              <a:ext cx="126441" cy="126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65969" y="6818490"/>
              <a:ext cx="126441" cy="1264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65969" y="6249530"/>
              <a:ext cx="126441" cy="126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65969" y="5680570"/>
              <a:ext cx="126441" cy="1264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765969" y="5111610"/>
              <a:ext cx="126441" cy="126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765969" y="4542650"/>
              <a:ext cx="126441" cy="1264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765969" y="3973690"/>
              <a:ext cx="126441" cy="126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765969" y="3404730"/>
              <a:ext cx="126441" cy="1264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65969" y="2835770"/>
              <a:ext cx="126441" cy="1264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765969" y="2266810"/>
              <a:ext cx="126441" cy="126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80090" y="7387450"/>
              <a:ext cx="126428" cy="126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380090" y="6818490"/>
              <a:ext cx="126428" cy="1264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380090" y="6249530"/>
              <a:ext cx="126428" cy="126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80090" y="5680570"/>
              <a:ext cx="126428" cy="1264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80090" y="5111610"/>
              <a:ext cx="126428" cy="126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380090" y="4542650"/>
              <a:ext cx="126428" cy="1264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380090" y="3973690"/>
              <a:ext cx="126428" cy="126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380090" y="3404730"/>
              <a:ext cx="126428" cy="1264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380090" y="2835770"/>
              <a:ext cx="126428" cy="1264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380090" y="2266810"/>
              <a:ext cx="126428" cy="126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994198" y="7387450"/>
              <a:ext cx="126441" cy="126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980419" y="680470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994198" y="6818490"/>
              <a:ext cx="126441" cy="1264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994198" y="6249530"/>
              <a:ext cx="126441" cy="126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994198" y="5111610"/>
              <a:ext cx="126441" cy="126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994198" y="5680570"/>
              <a:ext cx="126441" cy="1264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994198" y="4542650"/>
              <a:ext cx="126441" cy="1264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994198" y="3973690"/>
              <a:ext cx="126441" cy="126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994198" y="3404730"/>
              <a:ext cx="126441" cy="1264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994198" y="2835770"/>
              <a:ext cx="126441" cy="1264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994198" y="2266810"/>
              <a:ext cx="126441" cy="126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608320" y="7387450"/>
              <a:ext cx="126431" cy="1264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594527" y="680470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608320" y="6818490"/>
              <a:ext cx="126431" cy="12643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594527" y="623574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608320" y="6249530"/>
              <a:ext cx="126431" cy="12643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594527" y="566678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608320" y="5680570"/>
              <a:ext cx="126431" cy="12643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608320" y="5111610"/>
              <a:ext cx="126431" cy="1264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608320" y="4542650"/>
              <a:ext cx="126431" cy="12643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608320" y="3973690"/>
              <a:ext cx="126431" cy="1264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608320" y="3404730"/>
              <a:ext cx="126431" cy="12643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608320" y="2835770"/>
              <a:ext cx="126431" cy="12642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608320" y="2266810"/>
              <a:ext cx="126431" cy="1264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222438" y="7387450"/>
              <a:ext cx="126431" cy="12643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208649" y="680470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222438" y="6818490"/>
              <a:ext cx="126431" cy="12643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208649" y="623574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222438" y="6249530"/>
              <a:ext cx="126431" cy="12643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208649" y="566678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222438" y="5680570"/>
              <a:ext cx="126431" cy="12643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208649" y="509782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222438" y="5111610"/>
              <a:ext cx="126431" cy="12643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208649" y="452886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222438" y="4542650"/>
              <a:ext cx="126431" cy="12643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222438" y="3973690"/>
              <a:ext cx="126431" cy="12643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222438" y="3404730"/>
              <a:ext cx="126431" cy="12643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222438" y="2835770"/>
              <a:ext cx="126431" cy="12642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222438" y="2266810"/>
              <a:ext cx="126431" cy="12643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836549" y="7387450"/>
              <a:ext cx="126441" cy="12643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822757" y="680470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836549" y="6818490"/>
              <a:ext cx="126441" cy="12643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822757" y="623574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836549" y="6249530"/>
              <a:ext cx="126441" cy="12643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822757" y="566678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836549" y="5680570"/>
              <a:ext cx="126441" cy="12643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822757" y="509782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836549" y="5111610"/>
              <a:ext cx="126441" cy="12643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822757" y="452886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836549" y="4542650"/>
              <a:ext cx="126441" cy="12643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822757" y="395990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836549" y="3404730"/>
              <a:ext cx="126441" cy="12643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836549" y="3973690"/>
              <a:ext cx="126441" cy="12643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836549" y="2835770"/>
              <a:ext cx="126441" cy="12642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836549" y="2266810"/>
              <a:ext cx="126441" cy="12643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450670" y="7387450"/>
              <a:ext cx="126428" cy="12643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450670" y="6818490"/>
              <a:ext cx="126428" cy="12643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436878" y="623574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450670" y="6249530"/>
              <a:ext cx="126428" cy="12643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436878" y="566678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450670" y="5680570"/>
              <a:ext cx="126428" cy="12643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436878" y="509782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450670" y="5111610"/>
              <a:ext cx="126428" cy="12643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436878" y="452886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450670" y="4542650"/>
              <a:ext cx="126428" cy="126431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436878" y="395990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450670" y="3973690"/>
              <a:ext cx="126428" cy="12643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436878" y="339094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450670" y="3404730"/>
              <a:ext cx="126428" cy="126431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436878" y="282198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450670" y="2835770"/>
              <a:ext cx="126428" cy="12642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450670" y="2266810"/>
              <a:ext cx="126428" cy="12643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064779" y="7387450"/>
              <a:ext cx="126441" cy="12643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064779" y="6818490"/>
              <a:ext cx="126441" cy="12643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050987" y="623574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064779" y="6249530"/>
              <a:ext cx="126441" cy="12643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050987" y="566678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064779" y="5680570"/>
              <a:ext cx="126441" cy="12643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050987" y="509782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064779" y="5111610"/>
              <a:ext cx="126441" cy="12643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050987" y="452886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064779" y="4542650"/>
              <a:ext cx="126441" cy="12643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050987" y="395990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064779" y="3973690"/>
              <a:ext cx="126441" cy="12643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064779" y="2835770"/>
              <a:ext cx="126441" cy="12642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064779" y="2266810"/>
              <a:ext cx="126441" cy="12643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678900" y="7387450"/>
              <a:ext cx="126428" cy="12643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678900" y="6818490"/>
              <a:ext cx="126428" cy="12643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665108" y="623574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678900" y="6249530"/>
              <a:ext cx="126428" cy="12643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665108" y="566678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678900" y="5680570"/>
              <a:ext cx="126428" cy="12643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665108" y="509782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678900" y="4542650"/>
              <a:ext cx="126428" cy="12643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678900" y="3973690"/>
              <a:ext cx="126428" cy="12643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678900" y="3404730"/>
              <a:ext cx="126428" cy="12643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678900" y="2835770"/>
              <a:ext cx="126428" cy="12642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678900" y="2266810"/>
              <a:ext cx="126428" cy="12643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9293009" y="7387450"/>
              <a:ext cx="126441" cy="12643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9293009" y="6818490"/>
              <a:ext cx="126441" cy="12643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279229" y="6235743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9293009" y="6249530"/>
              <a:ext cx="126441" cy="12643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293009" y="5680570"/>
              <a:ext cx="126441" cy="12643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9293009" y="5111610"/>
              <a:ext cx="126441" cy="12643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9293009" y="4542650"/>
              <a:ext cx="126441" cy="12643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9293009" y="3973690"/>
              <a:ext cx="126441" cy="12643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293009" y="3404730"/>
              <a:ext cx="126441" cy="12643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9293009" y="2835770"/>
              <a:ext cx="126441" cy="12642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293009" y="2266810"/>
              <a:ext cx="126441" cy="12643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3" name="object 153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105156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Incremental </a:t>
            </a:r>
            <a:r>
              <a:rPr sz="4800" spc="-50" dirty="0"/>
              <a:t>Triangle </a:t>
            </a:r>
            <a:r>
              <a:rPr sz="4800" spc="-150" dirty="0"/>
              <a:t>Traversal</a:t>
            </a:r>
            <a:r>
              <a:rPr sz="4800" spc="10" dirty="0"/>
              <a:t> </a:t>
            </a:r>
            <a:r>
              <a:rPr sz="4800" spc="-180" dirty="0"/>
              <a:t>(Faster?)</a:t>
            </a:r>
            <a:endParaRPr sz="4800"/>
          </a:p>
        </p:txBody>
      </p:sp>
      <p:sp>
        <p:nvSpPr>
          <p:cNvPr id="154" name="object 154"/>
          <p:cNvSpPr txBox="1"/>
          <p:nvPr/>
        </p:nvSpPr>
        <p:spPr>
          <a:xfrm>
            <a:off x="9728200" y="6324600"/>
            <a:ext cx="4457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P</a:t>
            </a:r>
            <a:r>
              <a:rPr sz="2775" baseline="-6006" dirty="0">
                <a:latin typeface="Arial"/>
                <a:cs typeface="Arial"/>
              </a:rPr>
              <a:t>1</a:t>
            </a:r>
            <a:endParaRPr sz="2775" baseline="-6006">
              <a:latin typeface="Arial"/>
              <a:cs typeface="Arial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7454900" y="1828800"/>
            <a:ext cx="4457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P</a:t>
            </a:r>
            <a:r>
              <a:rPr sz="2775" baseline="-6006" dirty="0">
                <a:latin typeface="Arial"/>
                <a:cs typeface="Arial"/>
              </a:rPr>
              <a:t>2</a:t>
            </a:r>
            <a:endParaRPr sz="2775" baseline="-6006">
              <a:latin typeface="Arial"/>
              <a:cs typeface="Arial"/>
            </a:endParaRPr>
          </a:p>
        </p:txBody>
      </p:sp>
      <p:grpSp>
        <p:nvGrpSpPr>
          <p:cNvPr id="156" name="object 156"/>
          <p:cNvGrpSpPr/>
          <p:nvPr/>
        </p:nvGrpSpPr>
        <p:grpSpPr>
          <a:xfrm>
            <a:off x="4366298" y="2722219"/>
            <a:ext cx="5065395" cy="4846320"/>
            <a:chOff x="4366298" y="2722219"/>
            <a:chExt cx="5065395" cy="4846320"/>
          </a:xfrm>
        </p:grpSpPr>
        <p:sp>
          <p:nvSpPr>
            <p:cNvPr id="157" name="object 157"/>
            <p:cNvSpPr/>
            <p:nvPr/>
          </p:nvSpPr>
          <p:spPr>
            <a:xfrm>
              <a:off x="4481017" y="7237768"/>
              <a:ext cx="661029" cy="172719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4488459" y="7306170"/>
              <a:ext cx="501015" cy="0"/>
            </a:xfrm>
            <a:custGeom>
              <a:avLst/>
              <a:gdLst/>
              <a:ahLst/>
              <a:cxnLst/>
              <a:rect l="l" t="t" r="r" b="b"/>
              <a:pathLst>
                <a:path w="501014">
                  <a:moveTo>
                    <a:pt x="501009" y="0"/>
                  </a:moveTo>
                  <a:lnTo>
                    <a:pt x="488309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E32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4976774" y="724521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19"/>
                  </a:lnTo>
                  <a:lnTo>
                    <a:pt x="121919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5031917" y="6686867"/>
              <a:ext cx="2086660" cy="17271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5039360" y="6755270"/>
              <a:ext cx="1927225" cy="0"/>
            </a:xfrm>
            <a:custGeom>
              <a:avLst/>
              <a:gdLst/>
              <a:ahLst/>
              <a:cxnLst/>
              <a:rect l="l" t="t" r="r" b="b"/>
              <a:pathLst>
                <a:path w="1927225">
                  <a:moveTo>
                    <a:pt x="1926640" y="0"/>
                  </a:moveTo>
                  <a:lnTo>
                    <a:pt x="1913940" y="0"/>
                  </a:lnTo>
                  <a:lnTo>
                    <a:pt x="0" y="1"/>
                  </a:lnTo>
                </a:path>
              </a:pathLst>
            </a:custGeom>
            <a:ln w="25400">
              <a:solidFill>
                <a:srgbClr val="E32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6953300" y="6694309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5582818" y="6135979"/>
              <a:ext cx="3848277" cy="17272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5590260" y="6204369"/>
              <a:ext cx="3688715" cy="0"/>
            </a:xfrm>
            <a:custGeom>
              <a:avLst/>
              <a:gdLst/>
              <a:ahLst/>
              <a:cxnLst/>
              <a:rect l="l" t="t" r="r" b="b"/>
              <a:pathLst>
                <a:path w="3688715">
                  <a:moveTo>
                    <a:pt x="3688257" y="0"/>
                  </a:moveTo>
                  <a:lnTo>
                    <a:pt x="3675557" y="0"/>
                  </a:lnTo>
                  <a:lnTo>
                    <a:pt x="0" y="2"/>
                  </a:lnTo>
                </a:path>
              </a:pathLst>
            </a:custGeom>
            <a:ln w="25400">
              <a:solidFill>
                <a:srgbClr val="E32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9265818" y="6143409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5573788" y="5567019"/>
              <a:ext cx="3241052" cy="17272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5581231" y="5635421"/>
              <a:ext cx="3081655" cy="0"/>
            </a:xfrm>
            <a:custGeom>
              <a:avLst/>
              <a:gdLst/>
              <a:ahLst/>
              <a:cxnLst/>
              <a:rect l="l" t="t" r="r" b="b"/>
              <a:pathLst>
                <a:path w="3081654">
                  <a:moveTo>
                    <a:pt x="3081032" y="0"/>
                  </a:moveTo>
                  <a:lnTo>
                    <a:pt x="3068332" y="0"/>
                  </a:lnTo>
                  <a:lnTo>
                    <a:pt x="0" y="2"/>
                  </a:lnTo>
                </a:path>
              </a:pathLst>
            </a:custGeom>
            <a:ln w="25400">
              <a:solidFill>
                <a:srgbClr val="E32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6205969" y="5007089"/>
              <a:ext cx="2599359" cy="23095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649563" y="5574461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6213398" y="5075491"/>
              <a:ext cx="2432685" cy="0"/>
            </a:xfrm>
            <a:custGeom>
              <a:avLst/>
              <a:gdLst/>
              <a:ahLst/>
              <a:cxnLst/>
              <a:rect l="l" t="t" r="r" b="b"/>
              <a:pathLst>
                <a:path w="2432684">
                  <a:moveTo>
                    <a:pt x="2432431" y="0"/>
                  </a:moveTo>
                  <a:lnTo>
                    <a:pt x="2419731" y="0"/>
                  </a:lnTo>
                  <a:lnTo>
                    <a:pt x="0" y="1"/>
                  </a:lnTo>
                </a:path>
              </a:pathLst>
            </a:custGeom>
            <a:ln w="25400">
              <a:solidFill>
                <a:srgbClr val="E32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633130" y="5014531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6205969" y="4401997"/>
              <a:ext cx="2151189" cy="17272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6213398" y="4470400"/>
              <a:ext cx="1991360" cy="0"/>
            </a:xfrm>
            <a:custGeom>
              <a:avLst/>
              <a:gdLst/>
              <a:ahLst/>
              <a:cxnLst/>
              <a:rect l="l" t="t" r="r" b="b"/>
              <a:pathLst>
                <a:path w="1991359">
                  <a:moveTo>
                    <a:pt x="1991169" y="0"/>
                  </a:moveTo>
                  <a:lnTo>
                    <a:pt x="1978469" y="0"/>
                  </a:lnTo>
                  <a:lnTo>
                    <a:pt x="0" y="1"/>
                  </a:lnTo>
                </a:path>
              </a:pathLst>
            </a:custGeom>
            <a:ln w="25400">
              <a:solidFill>
                <a:srgbClr val="E32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191880" y="440944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6874268" y="3300209"/>
              <a:ext cx="1373276" cy="23095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6820077" y="3860139"/>
              <a:ext cx="1453286" cy="17272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6827520" y="3928529"/>
              <a:ext cx="1293495" cy="0"/>
            </a:xfrm>
            <a:custGeom>
              <a:avLst/>
              <a:gdLst/>
              <a:ahLst/>
              <a:cxnLst/>
              <a:rect l="l" t="t" r="r" b="b"/>
              <a:pathLst>
                <a:path w="1293495">
                  <a:moveTo>
                    <a:pt x="1293266" y="0"/>
                  </a:moveTo>
                  <a:lnTo>
                    <a:pt x="1280566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E32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108086" y="3867569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19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6881710" y="3368611"/>
              <a:ext cx="1213485" cy="0"/>
            </a:xfrm>
            <a:custGeom>
              <a:avLst/>
              <a:gdLst/>
              <a:ahLst/>
              <a:cxnLst/>
              <a:rect l="l" t="t" r="r" b="b"/>
              <a:pathLst>
                <a:path w="1213484">
                  <a:moveTo>
                    <a:pt x="1213262" y="0"/>
                  </a:moveTo>
                  <a:lnTo>
                    <a:pt x="1200562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E32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082267" y="3307651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7434199" y="2722219"/>
              <a:ext cx="538811" cy="17272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7441641" y="2790609"/>
              <a:ext cx="379095" cy="0"/>
            </a:xfrm>
            <a:custGeom>
              <a:avLst/>
              <a:gdLst/>
              <a:ahLst/>
              <a:cxnLst/>
              <a:rect l="l" t="t" r="r" b="b"/>
              <a:pathLst>
                <a:path w="379095">
                  <a:moveTo>
                    <a:pt x="378791" y="0"/>
                  </a:moveTo>
                  <a:lnTo>
                    <a:pt x="366091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E32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7807731" y="2729649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0" y="0"/>
                  </a:moveTo>
                  <a:lnTo>
                    <a:pt x="0" y="121920"/>
                  </a:lnTo>
                  <a:lnTo>
                    <a:pt x="121919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4790338" y="6660058"/>
              <a:ext cx="172720" cy="48176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4858740" y="6776707"/>
              <a:ext cx="0" cy="321945"/>
            </a:xfrm>
            <a:custGeom>
              <a:avLst/>
              <a:gdLst/>
              <a:ahLst/>
              <a:cxnLst/>
              <a:rect l="l" t="t" r="r" b="b"/>
              <a:pathLst>
                <a:path h="321945">
                  <a:moveTo>
                    <a:pt x="0" y="0"/>
                  </a:moveTo>
                  <a:lnTo>
                    <a:pt x="0" y="321740"/>
                  </a:lnTo>
                </a:path>
              </a:pathLst>
            </a:custGeom>
            <a:ln w="25400">
              <a:solidFill>
                <a:srgbClr val="E32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4797780" y="666748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60959" y="0"/>
                  </a:moveTo>
                  <a:lnTo>
                    <a:pt x="0" y="121919"/>
                  </a:lnTo>
                  <a:lnTo>
                    <a:pt x="121919" y="121919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5440578" y="6251117"/>
              <a:ext cx="172720" cy="48176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508980" y="6367780"/>
              <a:ext cx="0" cy="321945"/>
            </a:xfrm>
            <a:custGeom>
              <a:avLst/>
              <a:gdLst/>
              <a:ahLst/>
              <a:cxnLst/>
              <a:rect l="l" t="t" r="r" b="b"/>
              <a:pathLst>
                <a:path h="321945">
                  <a:moveTo>
                    <a:pt x="0" y="0"/>
                  </a:moveTo>
                  <a:lnTo>
                    <a:pt x="0" y="321740"/>
                  </a:lnTo>
                </a:path>
              </a:pathLst>
            </a:custGeom>
            <a:ln w="25400">
              <a:solidFill>
                <a:srgbClr val="E32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5448020" y="625856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60960" y="0"/>
                  </a:moveTo>
                  <a:lnTo>
                    <a:pt x="0" y="121919"/>
                  </a:lnTo>
                  <a:lnTo>
                    <a:pt x="121919" y="121919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5467667" y="5682157"/>
              <a:ext cx="172720" cy="48176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5536069" y="5798820"/>
              <a:ext cx="0" cy="321945"/>
            </a:xfrm>
            <a:custGeom>
              <a:avLst/>
              <a:gdLst/>
              <a:ahLst/>
              <a:cxnLst/>
              <a:rect l="l" t="t" r="r" b="b"/>
              <a:pathLst>
                <a:path h="321945">
                  <a:moveTo>
                    <a:pt x="0" y="0"/>
                  </a:moveTo>
                  <a:lnTo>
                    <a:pt x="0" y="321740"/>
                  </a:lnTo>
                </a:path>
              </a:pathLst>
            </a:custGeom>
            <a:ln w="25400">
              <a:solidFill>
                <a:srgbClr val="E32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5475109" y="568960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60960" y="0"/>
                  </a:moveTo>
                  <a:lnTo>
                    <a:pt x="0" y="121920"/>
                  </a:lnTo>
                  <a:lnTo>
                    <a:pt x="121920" y="121920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6036627" y="5031917"/>
              <a:ext cx="172720" cy="48176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6105029" y="5148580"/>
              <a:ext cx="0" cy="321945"/>
            </a:xfrm>
            <a:custGeom>
              <a:avLst/>
              <a:gdLst/>
              <a:ahLst/>
              <a:cxnLst/>
              <a:rect l="l" t="t" r="r" b="b"/>
              <a:pathLst>
                <a:path h="321945">
                  <a:moveTo>
                    <a:pt x="0" y="0"/>
                  </a:moveTo>
                  <a:lnTo>
                    <a:pt x="0" y="321740"/>
                  </a:lnTo>
                </a:path>
              </a:pathLst>
            </a:custGeom>
            <a:ln w="25400">
              <a:solidFill>
                <a:srgbClr val="E32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6044069" y="503936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60960" y="0"/>
                  </a:moveTo>
                  <a:lnTo>
                    <a:pt x="0" y="121919"/>
                  </a:lnTo>
                  <a:lnTo>
                    <a:pt x="121920" y="121919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6036627" y="4453928"/>
              <a:ext cx="172720" cy="48176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6105029" y="4570590"/>
              <a:ext cx="0" cy="321945"/>
            </a:xfrm>
            <a:custGeom>
              <a:avLst/>
              <a:gdLst/>
              <a:ahLst/>
              <a:cxnLst/>
              <a:rect l="l" t="t" r="r" b="b"/>
              <a:pathLst>
                <a:path h="321945">
                  <a:moveTo>
                    <a:pt x="0" y="0"/>
                  </a:moveTo>
                  <a:lnTo>
                    <a:pt x="0" y="321740"/>
                  </a:lnTo>
                </a:path>
              </a:pathLst>
            </a:custGeom>
            <a:ln w="25400">
              <a:solidFill>
                <a:srgbClr val="E32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6044069" y="446137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60960" y="0"/>
                  </a:moveTo>
                  <a:lnTo>
                    <a:pt x="0" y="121920"/>
                  </a:lnTo>
                  <a:lnTo>
                    <a:pt x="121920" y="121920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6668808" y="3930129"/>
              <a:ext cx="172720" cy="48176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6737210" y="4046778"/>
              <a:ext cx="0" cy="321945"/>
            </a:xfrm>
            <a:custGeom>
              <a:avLst/>
              <a:gdLst/>
              <a:ahLst/>
              <a:cxnLst/>
              <a:rect l="l" t="t" r="r" b="b"/>
              <a:pathLst>
                <a:path h="321945">
                  <a:moveTo>
                    <a:pt x="0" y="0"/>
                  </a:moveTo>
                  <a:lnTo>
                    <a:pt x="0" y="321740"/>
                  </a:lnTo>
                </a:path>
              </a:pathLst>
            </a:custGeom>
            <a:ln w="25400">
              <a:solidFill>
                <a:srgbClr val="E32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6676250" y="3937558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60960" y="0"/>
                  </a:moveTo>
                  <a:lnTo>
                    <a:pt x="0" y="121920"/>
                  </a:lnTo>
                  <a:lnTo>
                    <a:pt x="121920" y="121920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6668808" y="3415347"/>
              <a:ext cx="172720" cy="48176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6737210" y="3532009"/>
              <a:ext cx="0" cy="321945"/>
            </a:xfrm>
            <a:custGeom>
              <a:avLst/>
              <a:gdLst/>
              <a:ahLst/>
              <a:cxnLst/>
              <a:rect l="l" t="t" r="r" b="b"/>
              <a:pathLst>
                <a:path h="321945">
                  <a:moveTo>
                    <a:pt x="0" y="0"/>
                  </a:moveTo>
                  <a:lnTo>
                    <a:pt x="0" y="321740"/>
                  </a:lnTo>
                </a:path>
              </a:pathLst>
            </a:custGeom>
            <a:ln w="25400">
              <a:solidFill>
                <a:srgbClr val="E32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6676250" y="3422789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60960" y="0"/>
                  </a:moveTo>
                  <a:lnTo>
                    <a:pt x="0" y="121919"/>
                  </a:lnTo>
                  <a:lnTo>
                    <a:pt x="121920" y="121919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7246797" y="2747048"/>
              <a:ext cx="172720" cy="48176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7315200" y="2863710"/>
              <a:ext cx="0" cy="321945"/>
            </a:xfrm>
            <a:custGeom>
              <a:avLst/>
              <a:gdLst/>
              <a:ahLst/>
              <a:cxnLst/>
              <a:rect l="l" t="t" r="r" b="b"/>
              <a:pathLst>
                <a:path h="321944">
                  <a:moveTo>
                    <a:pt x="0" y="0"/>
                  </a:moveTo>
                  <a:lnTo>
                    <a:pt x="0" y="321740"/>
                  </a:lnTo>
                </a:path>
              </a:pathLst>
            </a:custGeom>
            <a:ln w="25400">
              <a:solidFill>
                <a:srgbClr val="E32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7254240" y="275449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60959" y="0"/>
                  </a:moveTo>
                  <a:lnTo>
                    <a:pt x="0" y="121920"/>
                  </a:lnTo>
                  <a:lnTo>
                    <a:pt x="121919" y="121920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4366298" y="7378375"/>
              <a:ext cx="189936" cy="1899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4380090" y="7392162"/>
              <a:ext cx="126428" cy="126441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0" name="object 210"/>
          <p:cNvSpPr txBox="1"/>
          <p:nvPr/>
        </p:nvSpPr>
        <p:spPr>
          <a:xfrm>
            <a:off x="3975100" y="7315623"/>
            <a:ext cx="5047615" cy="1242060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342900">
              <a:lnSpc>
                <a:spcPct val="100000"/>
              </a:lnSpc>
              <a:spcBef>
                <a:spcPts val="1895"/>
              </a:spcBef>
            </a:pPr>
            <a:r>
              <a:rPr sz="2800" dirty="0">
                <a:latin typeface="Arial"/>
                <a:cs typeface="Arial"/>
              </a:rPr>
              <a:t>P</a:t>
            </a:r>
            <a:r>
              <a:rPr sz="2775" baseline="-6006" dirty="0">
                <a:latin typeface="Arial"/>
                <a:cs typeface="Arial"/>
              </a:rPr>
              <a:t>0</a:t>
            </a:r>
            <a:endParaRPr sz="2775" baseline="-6006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1540"/>
              </a:spcBef>
            </a:pPr>
            <a:r>
              <a:rPr sz="2400" spc="10" dirty="0">
                <a:latin typeface="Arial"/>
                <a:cs typeface="Arial"/>
              </a:rPr>
              <a:t>suitable </a:t>
            </a:r>
            <a:r>
              <a:rPr sz="2400" spc="25" dirty="0">
                <a:latin typeface="Arial"/>
                <a:cs typeface="Arial"/>
              </a:rPr>
              <a:t>for </a:t>
            </a:r>
            <a:r>
              <a:rPr sz="2400" spc="20" dirty="0">
                <a:latin typeface="Arial"/>
                <a:cs typeface="Arial"/>
              </a:rPr>
              <a:t>thin </a:t>
            </a:r>
            <a:r>
              <a:rPr sz="2400" spc="10" dirty="0">
                <a:latin typeface="Arial"/>
                <a:cs typeface="Arial"/>
              </a:rPr>
              <a:t>and </a:t>
            </a:r>
            <a:r>
              <a:rPr sz="2400" spc="20" dirty="0">
                <a:latin typeface="Arial"/>
                <a:cs typeface="Arial"/>
              </a:rPr>
              <a:t>rotated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triangles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1" name="object 2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42</a:t>
            </a:fld>
            <a:endParaRPr spc="-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43</a:t>
            </a:fld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2400" y="3787140"/>
            <a:ext cx="5068570" cy="195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marR="5080" indent="-444500">
              <a:lnSpc>
                <a:spcPct val="113100"/>
              </a:lnSpc>
              <a:spcBef>
                <a:spcPts val="100"/>
              </a:spcBef>
            </a:pPr>
            <a:r>
              <a:rPr sz="5600" spc="-75" dirty="0"/>
              <a:t>Rasterization</a:t>
            </a:r>
            <a:r>
              <a:rPr sz="5600" spc="-85" dirty="0"/>
              <a:t> </a:t>
            </a:r>
            <a:r>
              <a:rPr sz="5600" spc="100" dirty="0"/>
              <a:t>on  </a:t>
            </a:r>
            <a:r>
              <a:rPr sz="5600" spc="-210" dirty="0"/>
              <a:t>Real</a:t>
            </a:r>
            <a:r>
              <a:rPr sz="5600" spc="-20" dirty="0"/>
              <a:t> </a:t>
            </a:r>
            <a:r>
              <a:rPr sz="5600" spc="-70" dirty="0"/>
              <a:t>Displays</a:t>
            </a:r>
            <a:endParaRPr sz="5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89922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80" dirty="0"/>
              <a:t>Real </a:t>
            </a:r>
            <a:r>
              <a:rPr sz="4800" spc="-90" dirty="0"/>
              <a:t>LCD </a:t>
            </a:r>
            <a:r>
              <a:rPr sz="4800" spc="-120" dirty="0"/>
              <a:t>Screen Pixels</a:t>
            </a:r>
            <a:r>
              <a:rPr sz="4800" spc="315" dirty="0"/>
              <a:t> </a:t>
            </a:r>
            <a:r>
              <a:rPr sz="4800" spc="-70" dirty="0"/>
              <a:t>(Closeup)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634171" y="1757997"/>
            <a:ext cx="5644438" cy="56444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30174" y="1757997"/>
            <a:ext cx="5644451" cy="56444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30300" y="7518400"/>
            <a:ext cx="1074547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6095365" algn="l"/>
              </a:tabLst>
            </a:pPr>
            <a:r>
              <a:rPr sz="3400" spc="-25" dirty="0">
                <a:latin typeface="Arial"/>
                <a:cs typeface="Arial"/>
              </a:rPr>
              <a:t>iPhone</a:t>
            </a:r>
            <a:r>
              <a:rPr sz="3400" spc="5" dirty="0">
                <a:latin typeface="Arial"/>
                <a:cs typeface="Arial"/>
              </a:rPr>
              <a:t> </a:t>
            </a:r>
            <a:r>
              <a:rPr sz="3400" spc="-190" dirty="0">
                <a:latin typeface="Arial"/>
                <a:cs typeface="Arial"/>
              </a:rPr>
              <a:t>6S	</a:t>
            </a:r>
            <a:r>
              <a:rPr sz="3400" spc="-55" dirty="0">
                <a:latin typeface="Arial"/>
                <a:cs typeface="Arial"/>
              </a:rPr>
              <a:t>Galaxy</a:t>
            </a:r>
            <a:r>
              <a:rPr sz="3400" spc="-5" dirty="0">
                <a:latin typeface="Arial"/>
                <a:cs typeface="Arial"/>
              </a:rPr>
              <a:t> </a:t>
            </a:r>
            <a:r>
              <a:rPr sz="3400" spc="-190" dirty="0">
                <a:latin typeface="Arial"/>
                <a:cs typeface="Arial"/>
              </a:rPr>
              <a:t>S5</a:t>
            </a:r>
            <a:endParaRPr sz="3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920"/>
              </a:spcBef>
              <a:tabLst>
                <a:tab pos="3466465" algn="l"/>
              </a:tabLst>
            </a:pPr>
            <a:r>
              <a:rPr sz="2000" spc="45" dirty="0">
                <a:latin typeface="Arial"/>
                <a:cs typeface="Arial"/>
              </a:rPr>
              <a:t>Notice </a:t>
            </a:r>
            <a:r>
              <a:rPr sz="2000" spc="-70" dirty="0">
                <a:latin typeface="Arial"/>
                <a:cs typeface="Arial"/>
              </a:rPr>
              <a:t>R,G,B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25" dirty="0">
                <a:latin typeface="Arial"/>
                <a:cs typeface="Arial"/>
              </a:rPr>
              <a:t>pixel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30" dirty="0">
                <a:latin typeface="Arial"/>
                <a:cs typeface="Arial"/>
              </a:rPr>
              <a:t>geometry!	</a:t>
            </a:r>
            <a:r>
              <a:rPr sz="2000" spc="10" dirty="0">
                <a:latin typeface="Arial"/>
                <a:cs typeface="Arial"/>
              </a:rPr>
              <a:t>But </a:t>
            </a:r>
            <a:r>
              <a:rPr sz="2000" spc="15" dirty="0">
                <a:latin typeface="Arial"/>
                <a:cs typeface="Arial"/>
              </a:rPr>
              <a:t>in </a:t>
            </a:r>
            <a:r>
              <a:rPr sz="2000" spc="-5" dirty="0">
                <a:latin typeface="Arial"/>
                <a:cs typeface="Arial"/>
              </a:rPr>
              <a:t>this </a:t>
            </a:r>
            <a:r>
              <a:rPr sz="2000" spc="-65" dirty="0">
                <a:latin typeface="Arial"/>
                <a:cs typeface="Arial"/>
              </a:rPr>
              <a:t>class, </a:t>
            </a:r>
            <a:r>
              <a:rPr sz="2000" spc="-5" dirty="0">
                <a:latin typeface="Arial"/>
                <a:cs typeface="Arial"/>
              </a:rPr>
              <a:t>we </a:t>
            </a:r>
            <a:r>
              <a:rPr sz="2000" spc="25" dirty="0">
                <a:latin typeface="Arial"/>
                <a:cs typeface="Arial"/>
              </a:rPr>
              <a:t>will </a:t>
            </a:r>
            <a:r>
              <a:rPr sz="2000" spc="-60" dirty="0">
                <a:latin typeface="Arial"/>
                <a:cs typeface="Arial"/>
              </a:rPr>
              <a:t>assume </a:t>
            </a:r>
            <a:r>
              <a:rPr sz="2000" spc="-75" dirty="0">
                <a:latin typeface="Arial"/>
                <a:cs typeface="Arial"/>
              </a:rPr>
              <a:t>a </a:t>
            </a:r>
            <a:r>
              <a:rPr sz="2000" spc="30" dirty="0">
                <a:latin typeface="Arial"/>
                <a:cs typeface="Arial"/>
              </a:rPr>
              <a:t>colored </a:t>
            </a:r>
            <a:r>
              <a:rPr sz="2000" spc="-30" dirty="0">
                <a:latin typeface="Arial"/>
                <a:cs typeface="Arial"/>
              </a:rPr>
              <a:t>square </a:t>
            </a:r>
            <a:r>
              <a:rPr sz="2000" spc="25" dirty="0">
                <a:latin typeface="Arial"/>
                <a:cs typeface="Arial"/>
              </a:rPr>
              <a:t>full-color</a:t>
            </a:r>
            <a:r>
              <a:rPr sz="2000" spc="204" dirty="0">
                <a:latin typeface="Arial"/>
                <a:cs typeface="Arial"/>
              </a:rPr>
              <a:t> </a:t>
            </a:r>
            <a:r>
              <a:rPr sz="2000" spc="20" dirty="0">
                <a:latin typeface="Arial"/>
                <a:cs typeface="Arial"/>
              </a:rPr>
              <a:t>pixel.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780457" y="7087020"/>
            <a:ext cx="1475740" cy="313690"/>
          </a:xfrm>
          <a:prstGeom prst="rect">
            <a:avLst/>
          </a:prstGeom>
          <a:solidFill>
            <a:srgbClr val="000000">
              <a:alpha val="50009"/>
            </a:srgbClr>
          </a:solidFill>
        </p:spPr>
        <p:txBody>
          <a:bodyPr vert="horz" wrap="square" lIns="0" tIns="37465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295"/>
              </a:spcBef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iphonearena.com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92053" y="7087020"/>
            <a:ext cx="1475740" cy="313690"/>
          </a:xfrm>
          <a:prstGeom prst="rect">
            <a:avLst/>
          </a:prstGeom>
          <a:solidFill>
            <a:srgbClr val="000000">
              <a:alpha val="50009"/>
            </a:srgbClr>
          </a:solidFill>
        </p:spPr>
        <p:txBody>
          <a:bodyPr vert="horz" wrap="square" lIns="0" tIns="3746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295"/>
              </a:spcBef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iphonearena.com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50087"/>
            <a:ext cx="11633835" cy="735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650" spc="15" dirty="0"/>
              <a:t>Aside: </a:t>
            </a:r>
            <a:r>
              <a:rPr sz="4650" spc="20" dirty="0"/>
              <a:t>What </a:t>
            </a:r>
            <a:r>
              <a:rPr sz="4650" spc="155" dirty="0"/>
              <a:t>About </a:t>
            </a:r>
            <a:r>
              <a:rPr sz="4650" spc="100" dirty="0"/>
              <a:t>Other </a:t>
            </a:r>
            <a:r>
              <a:rPr sz="4650" spc="-15" dirty="0"/>
              <a:t>Display</a:t>
            </a:r>
            <a:r>
              <a:rPr sz="4650" spc="-270" dirty="0"/>
              <a:t> </a:t>
            </a:r>
            <a:r>
              <a:rPr sz="4650" spc="30" dirty="0"/>
              <a:t>Methods?</a:t>
            </a:r>
            <a:endParaRPr sz="4650"/>
          </a:p>
        </p:txBody>
      </p:sp>
      <p:sp>
        <p:nvSpPr>
          <p:cNvPr id="3" name="object 3"/>
          <p:cNvSpPr/>
          <p:nvPr/>
        </p:nvSpPr>
        <p:spPr>
          <a:xfrm>
            <a:off x="1380896" y="1580413"/>
            <a:ext cx="10243007" cy="65927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68800" y="8445500"/>
            <a:ext cx="42716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5" dirty="0">
                <a:latin typeface="Arial"/>
                <a:cs typeface="Arial"/>
              </a:rPr>
              <a:t>Color </a:t>
            </a:r>
            <a:r>
              <a:rPr sz="2000" spc="40" dirty="0">
                <a:latin typeface="Arial"/>
                <a:cs typeface="Arial"/>
              </a:rPr>
              <a:t>print: </a:t>
            </a:r>
            <a:r>
              <a:rPr sz="2000" spc="-5" dirty="0">
                <a:latin typeface="Arial"/>
                <a:cs typeface="Arial"/>
              </a:rPr>
              <a:t>observe </a:t>
            </a:r>
            <a:r>
              <a:rPr sz="2000" spc="15" dirty="0">
                <a:latin typeface="Arial"/>
                <a:cs typeface="Arial"/>
              </a:rPr>
              <a:t>half-tone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40" dirty="0">
                <a:latin typeface="Arial"/>
                <a:cs typeface="Arial"/>
              </a:rPr>
              <a:t>pattern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7895"/>
            <a:ext cx="11615420" cy="749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50" spc="-90" dirty="0"/>
              <a:t>Assume </a:t>
            </a:r>
            <a:r>
              <a:rPr sz="4750" spc="-15" dirty="0"/>
              <a:t>Display </a:t>
            </a:r>
            <a:r>
              <a:rPr sz="4750" spc="-120" dirty="0"/>
              <a:t>Pixels </a:t>
            </a:r>
            <a:r>
              <a:rPr sz="4750" spc="20" dirty="0"/>
              <a:t>Emit </a:t>
            </a:r>
            <a:r>
              <a:rPr sz="4750" spc="-90" dirty="0"/>
              <a:t>Square </a:t>
            </a:r>
            <a:r>
              <a:rPr sz="4750" spc="130" dirty="0"/>
              <a:t>of</a:t>
            </a:r>
            <a:r>
              <a:rPr sz="4750" spc="280" dirty="0"/>
              <a:t> </a:t>
            </a:r>
            <a:r>
              <a:rPr sz="4750" spc="65" dirty="0"/>
              <a:t>Light</a:t>
            </a:r>
            <a:endParaRPr sz="4750"/>
          </a:p>
        </p:txBody>
      </p:sp>
      <p:grpSp>
        <p:nvGrpSpPr>
          <p:cNvPr id="3" name="object 3"/>
          <p:cNvGrpSpPr/>
          <p:nvPr/>
        </p:nvGrpSpPr>
        <p:grpSpPr>
          <a:xfrm>
            <a:off x="2835059" y="1947103"/>
            <a:ext cx="9459595" cy="6699884"/>
            <a:chOff x="2835059" y="1947103"/>
            <a:chExt cx="9459595" cy="6699884"/>
          </a:xfrm>
        </p:grpSpPr>
        <p:sp>
          <p:nvSpPr>
            <p:cNvPr id="4" name="object 4"/>
            <p:cNvSpPr/>
            <p:nvPr/>
          </p:nvSpPr>
          <p:spPr>
            <a:xfrm>
              <a:off x="5594794" y="1947103"/>
              <a:ext cx="6699554" cy="669955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60831" y="5191925"/>
              <a:ext cx="328930" cy="313690"/>
            </a:xfrm>
            <a:custGeom>
              <a:avLst/>
              <a:gdLst/>
              <a:ahLst/>
              <a:cxnLst/>
              <a:rect l="l" t="t" r="r" b="b"/>
              <a:pathLst>
                <a:path w="328929" h="313689">
                  <a:moveTo>
                    <a:pt x="0" y="0"/>
                  </a:moveTo>
                  <a:lnTo>
                    <a:pt x="328500" y="0"/>
                  </a:lnTo>
                  <a:lnTo>
                    <a:pt x="328500" y="313474"/>
                  </a:lnTo>
                  <a:lnTo>
                    <a:pt x="0" y="313474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35059" y="5348668"/>
              <a:ext cx="4349750" cy="0"/>
            </a:xfrm>
            <a:custGeom>
              <a:avLst/>
              <a:gdLst/>
              <a:ahLst/>
              <a:cxnLst/>
              <a:rect l="l" t="t" r="r" b="b"/>
              <a:pathLst>
                <a:path w="4349750">
                  <a:moveTo>
                    <a:pt x="0" y="0"/>
                  </a:moveTo>
                  <a:lnTo>
                    <a:pt x="4330319" y="0"/>
                  </a:lnTo>
                  <a:lnTo>
                    <a:pt x="4349369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65378" y="5264848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39">
                  <a:moveTo>
                    <a:pt x="0" y="0"/>
                  </a:moveTo>
                  <a:lnTo>
                    <a:pt x="0" y="167639"/>
                  </a:lnTo>
                  <a:lnTo>
                    <a:pt x="167640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36600" y="4795520"/>
            <a:ext cx="4469130" cy="3873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00680">
              <a:lnSpc>
                <a:spcPct val="113100"/>
              </a:lnSpc>
              <a:spcBef>
                <a:spcPts val="100"/>
              </a:spcBef>
            </a:pPr>
            <a:r>
              <a:rPr sz="2800" spc="-55" dirty="0">
                <a:latin typeface="Arial"/>
                <a:cs typeface="Arial"/>
              </a:rPr>
              <a:t>LCD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40" dirty="0">
                <a:latin typeface="Arial"/>
                <a:cs typeface="Arial"/>
              </a:rPr>
              <a:t>pixel  </a:t>
            </a:r>
            <a:r>
              <a:rPr sz="2800" spc="50" dirty="0">
                <a:latin typeface="Arial"/>
                <a:cs typeface="Arial"/>
              </a:rPr>
              <a:t>on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80" dirty="0">
                <a:latin typeface="Arial"/>
                <a:cs typeface="Arial"/>
              </a:rPr>
              <a:t>laptop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200">
              <a:latin typeface="Arial"/>
              <a:cs typeface="Arial"/>
            </a:endParaRPr>
          </a:p>
          <a:p>
            <a:pPr marL="50800" marR="5080">
              <a:lnSpc>
                <a:spcPct val="113100"/>
              </a:lnSpc>
            </a:pPr>
            <a:r>
              <a:rPr sz="2800" spc="150" dirty="0">
                <a:latin typeface="Arial"/>
                <a:cs typeface="Arial"/>
              </a:rPr>
              <a:t>* </a:t>
            </a:r>
            <a:r>
              <a:rPr sz="2800" spc="-55" dirty="0">
                <a:latin typeface="Arial"/>
                <a:cs typeface="Arial"/>
              </a:rPr>
              <a:t>LCD </a:t>
            </a:r>
            <a:r>
              <a:rPr sz="2800" spc="-5" dirty="0">
                <a:latin typeface="Arial"/>
                <a:cs typeface="Arial"/>
              </a:rPr>
              <a:t>pixels </a:t>
            </a:r>
            <a:r>
              <a:rPr sz="2800" spc="125" dirty="0">
                <a:latin typeface="Arial"/>
                <a:cs typeface="Arial"/>
              </a:rPr>
              <a:t>do </a:t>
            </a:r>
            <a:r>
              <a:rPr sz="2800" spc="80" dirty="0">
                <a:latin typeface="Arial"/>
                <a:cs typeface="Arial"/>
              </a:rPr>
              <a:t>not</a:t>
            </a:r>
            <a:r>
              <a:rPr sz="2800" spc="-23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actually  </a:t>
            </a:r>
            <a:r>
              <a:rPr sz="2800" spc="60" dirty="0">
                <a:latin typeface="Arial"/>
                <a:cs typeface="Arial"/>
              </a:rPr>
              <a:t>emit </a:t>
            </a:r>
            <a:r>
              <a:rPr sz="2800" spc="80" dirty="0">
                <a:latin typeface="Arial"/>
                <a:cs typeface="Arial"/>
              </a:rPr>
              <a:t>light </a:t>
            </a:r>
            <a:r>
              <a:rPr sz="2800" spc="20" dirty="0">
                <a:latin typeface="Arial"/>
                <a:cs typeface="Arial"/>
              </a:rPr>
              <a:t>in </a:t>
            </a:r>
            <a:r>
              <a:rPr sz="2800" spc="-105" dirty="0">
                <a:latin typeface="Arial"/>
                <a:cs typeface="Arial"/>
              </a:rPr>
              <a:t>a </a:t>
            </a:r>
            <a:r>
              <a:rPr sz="2800" spc="-40" dirty="0">
                <a:latin typeface="Arial"/>
                <a:cs typeface="Arial"/>
              </a:rPr>
              <a:t>square </a:t>
            </a:r>
            <a:r>
              <a:rPr sz="2800" spc="75" dirty="0">
                <a:latin typeface="Arial"/>
                <a:cs typeface="Arial"/>
              </a:rPr>
              <a:t>of  </a:t>
            </a:r>
            <a:r>
              <a:rPr sz="2800" spc="40" dirty="0">
                <a:latin typeface="Arial"/>
                <a:cs typeface="Arial"/>
              </a:rPr>
              <a:t>uniform </a:t>
            </a:r>
            <a:r>
              <a:rPr sz="2800" spc="-10" dirty="0">
                <a:latin typeface="Arial"/>
                <a:cs typeface="Arial"/>
              </a:rPr>
              <a:t>color, </a:t>
            </a:r>
            <a:r>
              <a:rPr sz="2800" spc="100" dirty="0">
                <a:latin typeface="Arial"/>
                <a:cs typeface="Arial"/>
              </a:rPr>
              <a:t>but </a:t>
            </a:r>
            <a:r>
              <a:rPr sz="2800" spc="-5" dirty="0">
                <a:latin typeface="Arial"/>
                <a:cs typeface="Arial"/>
              </a:rPr>
              <a:t>this  </a:t>
            </a:r>
            <a:r>
              <a:rPr sz="2800" spc="35" dirty="0">
                <a:latin typeface="Arial"/>
                <a:cs typeface="Arial"/>
              </a:rPr>
              <a:t>approximation </a:t>
            </a:r>
            <a:r>
              <a:rPr sz="2800" spc="-50" dirty="0">
                <a:latin typeface="Arial"/>
                <a:cs typeface="Arial"/>
              </a:rPr>
              <a:t>suffices </a:t>
            </a:r>
            <a:r>
              <a:rPr sz="2800" spc="50" dirty="0">
                <a:latin typeface="Arial"/>
                <a:cs typeface="Arial"/>
              </a:rPr>
              <a:t>for  </a:t>
            </a:r>
            <a:r>
              <a:rPr sz="2800" spc="30" dirty="0">
                <a:latin typeface="Arial"/>
                <a:cs typeface="Arial"/>
              </a:rPr>
              <a:t>our </a:t>
            </a:r>
            <a:r>
              <a:rPr sz="2800" spc="5" dirty="0">
                <a:latin typeface="Arial"/>
                <a:cs typeface="Arial"/>
              </a:rPr>
              <a:t>current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discussion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67868"/>
            <a:ext cx="11683365" cy="6985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400" spc="-105" dirty="0"/>
              <a:t>So, </a:t>
            </a:r>
            <a:r>
              <a:rPr sz="4400" spc="10" dirty="0"/>
              <a:t>If </a:t>
            </a:r>
            <a:r>
              <a:rPr sz="4400" spc="-30" dirty="0"/>
              <a:t>We </a:t>
            </a:r>
            <a:r>
              <a:rPr sz="4400" spc="-55" dirty="0"/>
              <a:t>Send </a:t>
            </a:r>
            <a:r>
              <a:rPr sz="4400" spc="85" dirty="0"/>
              <a:t>the </a:t>
            </a:r>
            <a:r>
              <a:rPr sz="4400" spc="-5" dirty="0"/>
              <a:t>Display </a:t>
            </a:r>
            <a:r>
              <a:rPr sz="4400" spc="85" dirty="0"/>
              <a:t>the </a:t>
            </a:r>
            <a:r>
              <a:rPr sz="4400" spc="5" dirty="0"/>
              <a:t>Sampled</a:t>
            </a:r>
            <a:r>
              <a:rPr sz="4400" spc="45" dirty="0"/>
              <a:t> </a:t>
            </a:r>
            <a:r>
              <a:rPr sz="4400" spc="-40" dirty="0"/>
              <a:t>Signal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3648138" y="764636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48138" y="707740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8138" y="650844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48138" y="593948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48138" y="537052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8138" y="423260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48138" y="480156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48138" y="366364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48138" y="3094685"/>
            <a:ext cx="139135" cy="1391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48138" y="2525725"/>
            <a:ext cx="139135" cy="1391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62259" y="707740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62259" y="650844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62259" y="593948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62259" y="537052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62259" y="480156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62259" y="423260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62259" y="366364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62259" y="3094685"/>
            <a:ext cx="139135" cy="1391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62259" y="2525725"/>
            <a:ext cx="139135" cy="1391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76368" y="764636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76368" y="650844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76368" y="537052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76368" y="593948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76368" y="480156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76368" y="366364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76368" y="423260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76368" y="3094685"/>
            <a:ext cx="139135" cy="1391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76368" y="2525725"/>
            <a:ext cx="139135" cy="1391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90489" y="764636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90489" y="537052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90489" y="480156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90489" y="423260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90489" y="366364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90489" y="3094685"/>
            <a:ext cx="139135" cy="1391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90489" y="2525725"/>
            <a:ext cx="139135" cy="1391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04610" y="764636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04610" y="423260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04610" y="3663645"/>
            <a:ext cx="139135" cy="13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104610" y="3094685"/>
            <a:ext cx="139135" cy="1391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104610" y="2525725"/>
            <a:ext cx="139135" cy="1391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718719" y="7646365"/>
            <a:ext cx="139135" cy="1391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18719" y="3663645"/>
            <a:ext cx="139135" cy="1391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18719" y="3094685"/>
            <a:ext cx="139135" cy="1391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18719" y="2525725"/>
            <a:ext cx="139135" cy="1391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332840" y="7646365"/>
            <a:ext cx="139135" cy="1391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32840" y="7077405"/>
            <a:ext cx="139135" cy="1391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332840" y="2525725"/>
            <a:ext cx="139135" cy="1391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946949" y="7646365"/>
            <a:ext cx="139135" cy="1391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946949" y="7077405"/>
            <a:ext cx="139135" cy="1391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2" name="object 52"/>
          <p:cNvGrpSpPr/>
          <p:nvPr/>
        </p:nvGrpSpPr>
        <p:grpSpPr>
          <a:xfrm>
            <a:off x="4868938" y="7069968"/>
            <a:ext cx="190500" cy="190500"/>
            <a:chOff x="4868938" y="7069968"/>
            <a:chExt cx="190500" cy="190500"/>
          </a:xfrm>
        </p:grpSpPr>
        <p:sp>
          <p:nvSpPr>
            <p:cNvPr id="53" name="object 53"/>
            <p:cNvSpPr/>
            <p:nvPr/>
          </p:nvSpPr>
          <p:spPr>
            <a:xfrm>
              <a:off x="4868938" y="7069968"/>
              <a:ext cx="189936" cy="1899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882718" y="708375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5"/>
                  </a:lnTo>
                  <a:lnTo>
                    <a:pt x="126441" y="63219"/>
                  </a:lnTo>
                  <a:lnTo>
                    <a:pt x="121812" y="39430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7946949" y="3094685"/>
            <a:ext cx="139135" cy="1391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946949" y="3663645"/>
            <a:ext cx="139135" cy="1391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46949" y="2525725"/>
            <a:ext cx="139135" cy="1391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561069" y="7646365"/>
            <a:ext cx="139135" cy="1391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561069" y="7077405"/>
            <a:ext cx="139135" cy="1391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0" name="object 60"/>
          <p:cNvGrpSpPr/>
          <p:nvPr/>
        </p:nvGrpSpPr>
        <p:grpSpPr>
          <a:xfrm>
            <a:off x="5483047" y="7069968"/>
            <a:ext cx="190500" cy="190500"/>
            <a:chOff x="5483047" y="7069968"/>
            <a:chExt cx="190500" cy="190500"/>
          </a:xfrm>
        </p:grpSpPr>
        <p:sp>
          <p:nvSpPr>
            <p:cNvPr id="61" name="object 61"/>
            <p:cNvSpPr/>
            <p:nvPr/>
          </p:nvSpPr>
          <p:spPr>
            <a:xfrm>
              <a:off x="5483047" y="7069968"/>
              <a:ext cx="189936" cy="1899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496839" y="708375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5"/>
                  </a:lnTo>
                  <a:lnTo>
                    <a:pt x="126441" y="63219"/>
                  </a:lnTo>
                  <a:lnTo>
                    <a:pt x="121812" y="39430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5483047" y="6501008"/>
            <a:ext cx="190500" cy="190500"/>
            <a:chOff x="5483047" y="6501008"/>
            <a:chExt cx="190500" cy="190500"/>
          </a:xfrm>
        </p:grpSpPr>
        <p:sp>
          <p:nvSpPr>
            <p:cNvPr id="64" name="object 64"/>
            <p:cNvSpPr/>
            <p:nvPr/>
          </p:nvSpPr>
          <p:spPr>
            <a:xfrm>
              <a:off x="5483047" y="6501008"/>
              <a:ext cx="189936" cy="1899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496839" y="651479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5"/>
                  </a:lnTo>
                  <a:lnTo>
                    <a:pt x="126441" y="63219"/>
                  </a:lnTo>
                  <a:lnTo>
                    <a:pt x="121812" y="39430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5483047" y="5932047"/>
            <a:ext cx="190500" cy="190500"/>
            <a:chOff x="5483047" y="5932047"/>
            <a:chExt cx="190500" cy="190500"/>
          </a:xfrm>
        </p:grpSpPr>
        <p:sp>
          <p:nvSpPr>
            <p:cNvPr id="67" name="object 67"/>
            <p:cNvSpPr/>
            <p:nvPr/>
          </p:nvSpPr>
          <p:spPr>
            <a:xfrm>
              <a:off x="5483047" y="5932047"/>
              <a:ext cx="189936" cy="1899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496839" y="594583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5"/>
                  </a:lnTo>
                  <a:lnTo>
                    <a:pt x="126441" y="63219"/>
                  </a:lnTo>
                  <a:lnTo>
                    <a:pt x="121812" y="39430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/>
          <p:nvPr/>
        </p:nvSpPr>
        <p:spPr>
          <a:xfrm>
            <a:off x="8561069" y="4801565"/>
            <a:ext cx="139135" cy="1391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561069" y="4232605"/>
            <a:ext cx="139135" cy="1391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561069" y="3663645"/>
            <a:ext cx="139135" cy="1391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561069" y="3094685"/>
            <a:ext cx="139135" cy="1391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3" name="object 73"/>
          <p:cNvGrpSpPr/>
          <p:nvPr/>
        </p:nvGrpSpPr>
        <p:grpSpPr>
          <a:xfrm>
            <a:off x="6097168" y="7069968"/>
            <a:ext cx="190500" cy="190500"/>
            <a:chOff x="6097168" y="7069968"/>
            <a:chExt cx="190500" cy="190500"/>
          </a:xfrm>
        </p:grpSpPr>
        <p:sp>
          <p:nvSpPr>
            <p:cNvPr id="74" name="object 74"/>
            <p:cNvSpPr/>
            <p:nvPr/>
          </p:nvSpPr>
          <p:spPr>
            <a:xfrm>
              <a:off x="6097168" y="7069968"/>
              <a:ext cx="189936" cy="1899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110960" y="708375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09" y="0"/>
                  </a:moveTo>
                  <a:lnTo>
                    <a:pt x="39422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22" y="121799"/>
                  </a:lnTo>
                  <a:lnTo>
                    <a:pt x="63209" y="126428"/>
                  </a:lnTo>
                  <a:lnTo>
                    <a:pt x="86998" y="121799"/>
                  </a:lnTo>
                  <a:lnTo>
                    <a:pt x="107911" y="107911"/>
                  </a:lnTo>
                  <a:lnTo>
                    <a:pt x="121799" y="87005"/>
                  </a:lnTo>
                  <a:lnTo>
                    <a:pt x="126428" y="63219"/>
                  </a:lnTo>
                  <a:lnTo>
                    <a:pt x="121799" y="39430"/>
                  </a:lnTo>
                  <a:lnTo>
                    <a:pt x="107911" y="18516"/>
                  </a:lnTo>
                  <a:lnTo>
                    <a:pt x="86998" y="4629"/>
                  </a:lnTo>
                  <a:lnTo>
                    <a:pt x="63209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/>
          <p:nvPr/>
        </p:nvSpPr>
        <p:spPr>
          <a:xfrm>
            <a:off x="8561069" y="2525725"/>
            <a:ext cx="139135" cy="1391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175178" y="7646365"/>
            <a:ext cx="139135" cy="1391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8" name="object 78"/>
          <p:cNvGrpSpPr/>
          <p:nvPr/>
        </p:nvGrpSpPr>
        <p:grpSpPr>
          <a:xfrm>
            <a:off x="6097168" y="6501008"/>
            <a:ext cx="190500" cy="190500"/>
            <a:chOff x="6097168" y="6501008"/>
            <a:chExt cx="190500" cy="190500"/>
          </a:xfrm>
        </p:grpSpPr>
        <p:sp>
          <p:nvSpPr>
            <p:cNvPr id="79" name="object 79"/>
            <p:cNvSpPr/>
            <p:nvPr/>
          </p:nvSpPr>
          <p:spPr>
            <a:xfrm>
              <a:off x="6097168" y="6501008"/>
              <a:ext cx="189936" cy="1899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110960" y="651479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09" y="0"/>
                  </a:moveTo>
                  <a:lnTo>
                    <a:pt x="39422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22" y="121799"/>
                  </a:lnTo>
                  <a:lnTo>
                    <a:pt x="63209" y="126428"/>
                  </a:lnTo>
                  <a:lnTo>
                    <a:pt x="86998" y="121799"/>
                  </a:lnTo>
                  <a:lnTo>
                    <a:pt x="107911" y="107911"/>
                  </a:lnTo>
                  <a:lnTo>
                    <a:pt x="121799" y="87005"/>
                  </a:lnTo>
                  <a:lnTo>
                    <a:pt x="126428" y="63219"/>
                  </a:lnTo>
                  <a:lnTo>
                    <a:pt x="121799" y="39430"/>
                  </a:lnTo>
                  <a:lnTo>
                    <a:pt x="107911" y="18516"/>
                  </a:lnTo>
                  <a:lnTo>
                    <a:pt x="86998" y="4629"/>
                  </a:lnTo>
                  <a:lnTo>
                    <a:pt x="63209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" name="object 81"/>
          <p:cNvGrpSpPr/>
          <p:nvPr/>
        </p:nvGrpSpPr>
        <p:grpSpPr>
          <a:xfrm>
            <a:off x="6097168" y="5932047"/>
            <a:ext cx="190500" cy="190500"/>
            <a:chOff x="6097168" y="5932047"/>
            <a:chExt cx="190500" cy="190500"/>
          </a:xfrm>
        </p:grpSpPr>
        <p:sp>
          <p:nvSpPr>
            <p:cNvPr id="82" name="object 82"/>
            <p:cNvSpPr/>
            <p:nvPr/>
          </p:nvSpPr>
          <p:spPr>
            <a:xfrm>
              <a:off x="6097168" y="5932047"/>
              <a:ext cx="189936" cy="1899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110960" y="594583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09" y="0"/>
                  </a:moveTo>
                  <a:lnTo>
                    <a:pt x="39422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22" y="121799"/>
                  </a:lnTo>
                  <a:lnTo>
                    <a:pt x="63209" y="126428"/>
                  </a:lnTo>
                  <a:lnTo>
                    <a:pt x="86998" y="121799"/>
                  </a:lnTo>
                  <a:lnTo>
                    <a:pt x="107911" y="107911"/>
                  </a:lnTo>
                  <a:lnTo>
                    <a:pt x="121799" y="87005"/>
                  </a:lnTo>
                  <a:lnTo>
                    <a:pt x="126428" y="63219"/>
                  </a:lnTo>
                  <a:lnTo>
                    <a:pt x="121799" y="39430"/>
                  </a:lnTo>
                  <a:lnTo>
                    <a:pt x="107911" y="18516"/>
                  </a:lnTo>
                  <a:lnTo>
                    <a:pt x="86998" y="4629"/>
                  </a:lnTo>
                  <a:lnTo>
                    <a:pt x="63209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/>
          <p:nvPr/>
        </p:nvSpPr>
        <p:spPr>
          <a:xfrm>
            <a:off x="9175178" y="7077405"/>
            <a:ext cx="139135" cy="1391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175178" y="5939485"/>
            <a:ext cx="139135" cy="1391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6" name="object 86"/>
          <p:cNvGrpSpPr/>
          <p:nvPr/>
        </p:nvGrpSpPr>
        <p:grpSpPr>
          <a:xfrm>
            <a:off x="6097168" y="5363088"/>
            <a:ext cx="190500" cy="190500"/>
            <a:chOff x="6097168" y="5363088"/>
            <a:chExt cx="190500" cy="190500"/>
          </a:xfrm>
        </p:grpSpPr>
        <p:sp>
          <p:nvSpPr>
            <p:cNvPr id="87" name="object 87"/>
            <p:cNvSpPr/>
            <p:nvPr/>
          </p:nvSpPr>
          <p:spPr>
            <a:xfrm>
              <a:off x="6097168" y="5363088"/>
              <a:ext cx="189936" cy="1899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110960" y="537687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09" y="0"/>
                  </a:moveTo>
                  <a:lnTo>
                    <a:pt x="39422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22" y="121799"/>
                  </a:lnTo>
                  <a:lnTo>
                    <a:pt x="63209" y="126428"/>
                  </a:lnTo>
                  <a:lnTo>
                    <a:pt x="86998" y="121799"/>
                  </a:lnTo>
                  <a:lnTo>
                    <a:pt x="107911" y="107911"/>
                  </a:lnTo>
                  <a:lnTo>
                    <a:pt x="121799" y="87005"/>
                  </a:lnTo>
                  <a:lnTo>
                    <a:pt x="126428" y="63219"/>
                  </a:lnTo>
                  <a:lnTo>
                    <a:pt x="121799" y="39430"/>
                  </a:lnTo>
                  <a:lnTo>
                    <a:pt x="107911" y="18516"/>
                  </a:lnTo>
                  <a:lnTo>
                    <a:pt x="86998" y="4629"/>
                  </a:lnTo>
                  <a:lnTo>
                    <a:pt x="63209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/>
          <p:nvPr/>
        </p:nvSpPr>
        <p:spPr>
          <a:xfrm>
            <a:off x="9175178" y="5370525"/>
            <a:ext cx="139135" cy="1391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175178" y="4801565"/>
            <a:ext cx="139135" cy="1391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1" name="object 91"/>
          <p:cNvGrpSpPr/>
          <p:nvPr/>
        </p:nvGrpSpPr>
        <p:grpSpPr>
          <a:xfrm>
            <a:off x="6097168" y="4794127"/>
            <a:ext cx="190500" cy="190500"/>
            <a:chOff x="6097168" y="4794127"/>
            <a:chExt cx="190500" cy="190500"/>
          </a:xfrm>
        </p:grpSpPr>
        <p:sp>
          <p:nvSpPr>
            <p:cNvPr id="92" name="object 92"/>
            <p:cNvSpPr/>
            <p:nvPr/>
          </p:nvSpPr>
          <p:spPr>
            <a:xfrm>
              <a:off x="6097168" y="4794127"/>
              <a:ext cx="189936" cy="1899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110960" y="480791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09" y="0"/>
                  </a:moveTo>
                  <a:lnTo>
                    <a:pt x="39422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22" y="121799"/>
                  </a:lnTo>
                  <a:lnTo>
                    <a:pt x="63209" y="126428"/>
                  </a:lnTo>
                  <a:lnTo>
                    <a:pt x="86998" y="121799"/>
                  </a:lnTo>
                  <a:lnTo>
                    <a:pt x="107911" y="107911"/>
                  </a:lnTo>
                  <a:lnTo>
                    <a:pt x="121799" y="87005"/>
                  </a:lnTo>
                  <a:lnTo>
                    <a:pt x="126428" y="63219"/>
                  </a:lnTo>
                  <a:lnTo>
                    <a:pt x="121799" y="39430"/>
                  </a:lnTo>
                  <a:lnTo>
                    <a:pt x="107911" y="18516"/>
                  </a:lnTo>
                  <a:lnTo>
                    <a:pt x="86998" y="4629"/>
                  </a:lnTo>
                  <a:lnTo>
                    <a:pt x="63209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/>
          <p:nvPr/>
        </p:nvSpPr>
        <p:spPr>
          <a:xfrm>
            <a:off x="9175178" y="4232605"/>
            <a:ext cx="139135" cy="1391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175178" y="3663645"/>
            <a:ext cx="139135" cy="1391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175178" y="3094685"/>
            <a:ext cx="139135" cy="1391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7" name="object 97"/>
          <p:cNvGrpSpPr/>
          <p:nvPr/>
        </p:nvGrpSpPr>
        <p:grpSpPr>
          <a:xfrm>
            <a:off x="6711277" y="7069968"/>
            <a:ext cx="190500" cy="190500"/>
            <a:chOff x="6711277" y="7069968"/>
            <a:chExt cx="190500" cy="190500"/>
          </a:xfrm>
        </p:grpSpPr>
        <p:sp>
          <p:nvSpPr>
            <p:cNvPr id="98" name="object 98"/>
            <p:cNvSpPr/>
            <p:nvPr/>
          </p:nvSpPr>
          <p:spPr>
            <a:xfrm>
              <a:off x="6711277" y="7069968"/>
              <a:ext cx="189936" cy="1899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725069" y="708375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5"/>
                  </a:lnTo>
                  <a:lnTo>
                    <a:pt x="126441" y="63219"/>
                  </a:lnTo>
                  <a:lnTo>
                    <a:pt x="121812" y="39430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/>
          <p:nvPr/>
        </p:nvSpPr>
        <p:spPr>
          <a:xfrm>
            <a:off x="9175178" y="2525725"/>
            <a:ext cx="139135" cy="1391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1" name="object 101"/>
          <p:cNvGrpSpPr/>
          <p:nvPr/>
        </p:nvGrpSpPr>
        <p:grpSpPr>
          <a:xfrm>
            <a:off x="6711277" y="6501008"/>
            <a:ext cx="190500" cy="190500"/>
            <a:chOff x="6711277" y="6501008"/>
            <a:chExt cx="190500" cy="190500"/>
          </a:xfrm>
        </p:grpSpPr>
        <p:sp>
          <p:nvSpPr>
            <p:cNvPr id="102" name="object 102"/>
            <p:cNvSpPr/>
            <p:nvPr/>
          </p:nvSpPr>
          <p:spPr>
            <a:xfrm>
              <a:off x="6711277" y="6501008"/>
              <a:ext cx="189936" cy="1899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725069" y="651479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5"/>
                  </a:lnTo>
                  <a:lnTo>
                    <a:pt x="126441" y="63219"/>
                  </a:lnTo>
                  <a:lnTo>
                    <a:pt x="121812" y="39430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4" name="object 104"/>
          <p:cNvGrpSpPr/>
          <p:nvPr/>
        </p:nvGrpSpPr>
        <p:grpSpPr>
          <a:xfrm>
            <a:off x="6711277" y="5932047"/>
            <a:ext cx="190500" cy="190500"/>
            <a:chOff x="6711277" y="5932047"/>
            <a:chExt cx="190500" cy="190500"/>
          </a:xfrm>
        </p:grpSpPr>
        <p:sp>
          <p:nvSpPr>
            <p:cNvPr id="105" name="object 105"/>
            <p:cNvSpPr/>
            <p:nvPr/>
          </p:nvSpPr>
          <p:spPr>
            <a:xfrm>
              <a:off x="6711277" y="5932047"/>
              <a:ext cx="189936" cy="1899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725069" y="594583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5"/>
                  </a:lnTo>
                  <a:lnTo>
                    <a:pt x="126441" y="63219"/>
                  </a:lnTo>
                  <a:lnTo>
                    <a:pt x="121812" y="39430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6711277" y="5363088"/>
            <a:ext cx="190500" cy="190500"/>
            <a:chOff x="6711277" y="5363088"/>
            <a:chExt cx="190500" cy="190500"/>
          </a:xfrm>
        </p:grpSpPr>
        <p:sp>
          <p:nvSpPr>
            <p:cNvPr id="108" name="object 108"/>
            <p:cNvSpPr/>
            <p:nvPr/>
          </p:nvSpPr>
          <p:spPr>
            <a:xfrm>
              <a:off x="6711277" y="5363088"/>
              <a:ext cx="189936" cy="1899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725069" y="537687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5"/>
                  </a:lnTo>
                  <a:lnTo>
                    <a:pt x="126441" y="63219"/>
                  </a:lnTo>
                  <a:lnTo>
                    <a:pt x="121812" y="39430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" name="object 110"/>
          <p:cNvGrpSpPr/>
          <p:nvPr/>
        </p:nvGrpSpPr>
        <p:grpSpPr>
          <a:xfrm>
            <a:off x="6711277" y="4794127"/>
            <a:ext cx="190500" cy="190500"/>
            <a:chOff x="6711277" y="4794127"/>
            <a:chExt cx="190500" cy="190500"/>
          </a:xfrm>
        </p:grpSpPr>
        <p:sp>
          <p:nvSpPr>
            <p:cNvPr id="111" name="object 111"/>
            <p:cNvSpPr/>
            <p:nvPr/>
          </p:nvSpPr>
          <p:spPr>
            <a:xfrm>
              <a:off x="6711277" y="4794127"/>
              <a:ext cx="189936" cy="1899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725069" y="480791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5"/>
                  </a:lnTo>
                  <a:lnTo>
                    <a:pt x="126441" y="63219"/>
                  </a:lnTo>
                  <a:lnTo>
                    <a:pt x="121812" y="39430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3" name="object 113"/>
          <p:cNvGrpSpPr/>
          <p:nvPr/>
        </p:nvGrpSpPr>
        <p:grpSpPr>
          <a:xfrm>
            <a:off x="6711277" y="4225168"/>
            <a:ext cx="190500" cy="190500"/>
            <a:chOff x="6711277" y="4225168"/>
            <a:chExt cx="190500" cy="190500"/>
          </a:xfrm>
        </p:grpSpPr>
        <p:sp>
          <p:nvSpPr>
            <p:cNvPr id="114" name="object 114"/>
            <p:cNvSpPr/>
            <p:nvPr/>
          </p:nvSpPr>
          <p:spPr>
            <a:xfrm>
              <a:off x="6711277" y="4225168"/>
              <a:ext cx="189936" cy="1899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725069" y="423895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5"/>
                  </a:lnTo>
                  <a:lnTo>
                    <a:pt x="126441" y="63219"/>
                  </a:lnTo>
                  <a:lnTo>
                    <a:pt x="121812" y="39430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6" name="object 116"/>
          <p:cNvGrpSpPr/>
          <p:nvPr/>
        </p:nvGrpSpPr>
        <p:grpSpPr>
          <a:xfrm>
            <a:off x="7325397" y="6501008"/>
            <a:ext cx="190500" cy="190500"/>
            <a:chOff x="7325397" y="6501008"/>
            <a:chExt cx="190500" cy="190500"/>
          </a:xfrm>
        </p:grpSpPr>
        <p:sp>
          <p:nvSpPr>
            <p:cNvPr id="117" name="object 117"/>
            <p:cNvSpPr/>
            <p:nvPr/>
          </p:nvSpPr>
          <p:spPr>
            <a:xfrm>
              <a:off x="7325397" y="6501008"/>
              <a:ext cx="189936" cy="1899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339190" y="651479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4" y="0"/>
                  </a:moveTo>
                  <a:lnTo>
                    <a:pt x="39428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28" y="121799"/>
                  </a:lnTo>
                  <a:lnTo>
                    <a:pt x="63214" y="126428"/>
                  </a:lnTo>
                  <a:lnTo>
                    <a:pt x="87000" y="121799"/>
                  </a:lnTo>
                  <a:lnTo>
                    <a:pt x="107911" y="107911"/>
                  </a:lnTo>
                  <a:lnTo>
                    <a:pt x="121799" y="87005"/>
                  </a:lnTo>
                  <a:lnTo>
                    <a:pt x="126428" y="63219"/>
                  </a:lnTo>
                  <a:lnTo>
                    <a:pt x="121799" y="39430"/>
                  </a:lnTo>
                  <a:lnTo>
                    <a:pt x="107911" y="18516"/>
                  </a:lnTo>
                  <a:lnTo>
                    <a:pt x="87000" y="4629"/>
                  </a:lnTo>
                  <a:lnTo>
                    <a:pt x="63214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9" name="object 119"/>
          <p:cNvGrpSpPr/>
          <p:nvPr/>
        </p:nvGrpSpPr>
        <p:grpSpPr>
          <a:xfrm>
            <a:off x="7325397" y="5932047"/>
            <a:ext cx="190500" cy="190500"/>
            <a:chOff x="7325397" y="5932047"/>
            <a:chExt cx="190500" cy="190500"/>
          </a:xfrm>
        </p:grpSpPr>
        <p:sp>
          <p:nvSpPr>
            <p:cNvPr id="120" name="object 120"/>
            <p:cNvSpPr/>
            <p:nvPr/>
          </p:nvSpPr>
          <p:spPr>
            <a:xfrm>
              <a:off x="7325397" y="5932047"/>
              <a:ext cx="189936" cy="1899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339190" y="594583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4" y="0"/>
                  </a:moveTo>
                  <a:lnTo>
                    <a:pt x="39428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28" y="121799"/>
                  </a:lnTo>
                  <a:lnTo>
                    <a:pt x="63214" y="126428"/>
                  </a:lnTo>
                  <a:lnTo>
                    <a:pt x="87000" y="121799"/>
                  </a:lnTo>
                  <a:lnTo>
                    <a:pt x="107911" y="107911"/>
                  </a:lnTo>
                  <a:lnTo>
                    <a:pt x="121799" y="87005"/>
                  </a:lnTo>
                  <a:lnTo>
                    <a:pt x="126428" y="63219"/>
                  </a:lnTo>
                  <a:lnTo>
                    <a:pt x="121799" y="39430"/>
                  </a:lnTo>
                  <a:lnTo>
                    <a:pt x="107911" y="18516"/>
                  </a:lnTo>
                  <a:lnTo>
                    <a:pt x="87000" y="4629"/>
                  </a:lnTo>
                  <a:lnTo>
                    <a:pt x="63214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2" name="object 122"/>
          <p:cNvGrpSpPr/>
          <p:nvPr/>
        </p:nvGrpSpPr>
        <p:grpSpPr>
          <a:xfrm>
            <a:off x="7325397" y="5363088"/>
            <a:ext cx="190500" cy="190500"/>
            <a:chOff x="7325397" y="5363088"/>
            <a:chExt cx="190500" cy="190500"/>
          </a:xfrm>
        </p:grpSpPr>
        <p:sp>
          <p:nvSpPr>
            <p:cNvPr id="123" name="object 123"/>
            <p:cNvSpPr/>
            <p:nvPr/>
          </p:nvSpPr>
          <p:spPr>
            <a:xfrm>
              <a:off x="7325397" y="5363088"/>
              <a:ext cx="189936" cy="1899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339190" y="537687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4" y="0"/>
                  </a:moveTo>
                  <a:lnTo>
                    <a:pt x="39428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28" y="121799"/>
                  </a:lnTo>
                  <a:lnTo>
                    <a:pt x="63214" y="126428"/>
                  </a:lnTo>
                  <a:lnTo>
                    <a:pt x="87000" y="121799"/>
                  </a:lnTo>
                  <a:lnTo>
                    <a:pt x="107911" y="107911"/>
                  </a:lnTo>
                  <a:lnTo>
                    <a:pt x="121799" y="87005"/>
                  </a:lnTo>
                  <a:lnTo>
                    <a:pt x="126428" y="63219"/>
                  </a:lnTo>
                  <a:lnTo>
                    <a:pt x="121799" y="39430"/>
                  </a:lnTo>
                  <a:lnTo>
                    <a:pt x="107911" y="18516"/>
                  </a:lnTo>
                  <a:lnTo>
                    <a:pt x="87000" y="4629"/>
                  </a:lnTo>
                  <a:lnTo>
                    <a:pt x="63214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5" name="object 125"/>
          <p:cNvGrpSpPr/>
          <p:nvPr/>
        </p:nvGrpSpPr>
        <p:grpSpPr>
          <a:xfrm>
            <a:off x="7325397" y="4794127"/>
            <a:ext cx="190500" cy="190500"/>
            <a:chOff x="7325397" y="4794127"/>
            <a:chExt cx="190500" cy="190500"/>
          </a:xfrm>
        </p:grpSpPr>
        <p:sp>
          <p:nvSpPr>
            <p:cNvPr id="126" name="object 126"/>
            <p:cNvSpPr/>
            <p:nvPr/>
          </p:nvSpPr>
          <p:spPr>
            <a:xfrm>
              <a:off x="7325397" y="4794127"/>
              <a:ext cx="189936" cy="1899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339190" y="480791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4" y="0"/>
                  </a:moveTo>
                  <a:lnTo>
                    <a:pt x="39428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28" y="121799"/>
                  </a:lnTo>
                  <a:lnTo>
                    <a:pt x="63214" y="126428"/>
                  </a:lnTo>
                  <a:lnTo>
                    <a:pt x="87000" y="121799"/>
                  </a:lnTo>
                  <a:lnTo>
                    <a:pt x="107911" y="107911"/>
                  </a:lnTo>
                  <a:lnTo>
                    <a:pt x="121799" y="87005"/>
                  </a:lnTo>
                  <a:lnTo>
                    <a:pt x="126428" y="63219"/>
                  </a:lnTo>
                  <a:lnTo>
                    <a:pt x="121799" y="39430"/>
                  </a:lnTo>
                  <a:lnTo>
                    <a:pt x="107911" y="18516"/>
                  </a:lnTo>
                  <a:lnTo>
                    <a:pt x="87000" y="4629"/>
                  </a:lnTo>
                  <a:lnTo>
                    <a:pt x="63214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8" name="object 128"/>
          <p:cNvGrpSpPr/>
          <p:nvPr/>
        </p:nvGrpSpPr>
        <p:grpSpPr>
          <a:xfrm>
            <a:off x="7325397" y="4225168"/>
            <a:ext cx="190500" cy="190500"/>
            <a:chOff x="7325397" y="4225168"/>
            <a:chExt cx="190500" cy="190500"/>
          </a:xfrm>
        </p:grpSpPr>
        <p:sp>
          <p:nvSpPr>
            <p:cNvPr id="129" name="object 129"/>
            <p:cNvSpPr/>
            <p:nvPr/>
          </p:nvSpPr>
          <p:spPr>
            <a:xfrm>
              <a:off x="7325397" y="4225168"/>
              <a:ext cx="189936" cy="1899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339190" y="423895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4" y="0"/>
                  </a:moveTo>
                  <a:lnTo>
                    <a:pt x="39428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28" y="121799"/>
                  </a:lnTo>
                  <a:lnTo>
                    <a:pt x="63214" y="126428"/>
                  </a:lnTo>
                  <a:lnTo>
                    <a:pt x="87000" y="121799"/>
                  </a:lnTo>
                  <a:lnTo>
                    <a:pt x="107911" y="107911"/>
                  </a:lnTo>
                  <a:lnTo>
                    <a:pt x="121799" y="87005"/>
                  </a:lnTo>
                  <a:lnTo>
                    <a:pt x="126428" y="63219"/>
                  </a:lnTo>
                  <a:lnTo>
                    <a:pt x="121799" y="39430"/>
                  </a:lnTo>
                  <a:lnTo>
                    <a:pt x="107911" y="18516"/>
                  </a:lnTo>
                  <a:lnTo>
                    <a:pt x="87000" y="4629"/>
                  </a:lnTo>
                  <a:lnTo>
                    <a:pt x="63214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1" name="object 131"/>
          <p:cNvGrpSpPr/>
          <p:nvPr/>
        </p:nvGrpSpPr>
        <p:grpSpPr>
          <a:xfrm>
            <a:off x="4256989" y="7642953"/>
            <a:ext cx="190500" cy="190500"/>
            <a:chOff x="4256989" y="7642953"/>
            <a:chExt cx="190500" cy="190500"/>
          </a:xfrm>
        </p:grpSpPr>
        <p:sp>
          <p:nvSpPr>
            <p:cNvPr id="132" name="object 132"/>
            <p:cNvSpPr/>
            <p:nvPr/>
          </p:nvSpPr>
          <p:spPr>
            <a:xfrm>
              <a:off x="4256989" y="7642953"/>
              <a:ext cx="189936" cy="1899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270768" y="7656740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28"/>
                  </a:lnTo>
                  <a:lnTo>
                    <a:pt x="0" y="63214"/>
                  </a:lnTo>
                  <a:lnTo>
                    <a:pt x="4629" y="87000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0"/>
                  </a:lnTo>
                  <a:lnTo>
                    <a:pt x="126441" y="63214"/>
                  </a:lnTo>
                  <a:lnTo>
                    <a:pt x="121812" y="39428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4" name="object 134"/>
          <p:cNvGrpSpPr/>
          <p:nvPr/>
        </p:nvGrpSpPr>
        <p:grpSpPr>
          <a:xfrm>
            <a:off x="7325397" y="3656208"/>
            <a:ext cx="190500" cy="190500"/>
            <a:chOff x="7325397" y="3656208"/>
            <a:chExt cx="190500" cy="190500"/>
          </a:xfrm>
        </p:grpSpPr>
        <p:sp>
          <p:nvSpPr>
            <p:cNvPr id="135" name="object 135"/>
            <p:cNvSpPr/>
            <p:nvPr/>
          </p:nvSpPr>
          <p:spPr>
            <a:xfrm>
              <a:off x="7325397" y="3656208"/>
              <a:ext cx="189936" cy="1899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339190" y="366999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4" y="0"/>
                  </a:moveTo>
                  <a:lnTo>
                    <a:pt x="39428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28" y="121799"/>
                  </a:lnTo>
                  <a:lnTo>
                    <a:pt x="63214" y="126428"/>
                  </a:lnTo>
                  <a:lnTo>
                    <a:pt x="87000" y="121799"/>
                  </a:lnTo>
                  <a:lnTo>
                    <a:pt x="107911" y="107911"/>
                  </a:lnTo>
                  <a:lnTo>
                    <a:pt x="121799" y="87005"/>
                  </a:lnTo>
                  <a:lnTo>
                    <a:pt x="126428" y="63219"/>
                  </a:lnTo>
                  <a:lnTo>
                    <a:pt x="121799" y="39430"/>
                  </a:lnTo>
                  <a:lnTo>
                    <a:pt x="107911" y="18516"/>
                  </a:lnTo>
                  <a:lnTo>
                    <a:pt x="87000" y="4629"/>
                  </a:lnTo>
                  <a:lnTo>
                    <a:pt x="63214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7" name="object 137"/>
          <p:cNvGrpSpPr/>
          <p:nvPr/>
        </p:nvGrpSpPr>
        <p:grpSpPr>
          <a:xfrm>
            <a:off x="7325397" y="3087247"/>
            <a:ext cx="190500" cy="190500"/>
            <a:chOff x="7325397" y="3087247"/>
            <a:chExt cx="190500" cy="190500"/>
          </a:xfrm>
        </p:grpSpPr>
        <p:sp>
          <p:nvSpPr>
            <p:cNvPr id="138" name="object 138"/>
            <p:cNvSpPr/>
            <p:nvPr/>
          </p:nvSpPr>
          <p:spPr>
            <a:xfrm>
              <a:off x="7325397" y="3087247"/>
              <a:ext cx="189936" cy="18993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339190" y="310103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4" y="0"/>
                  </a:moveTo>
                  <a:lnTo>
                    <a:pt x="39428" y="4629"/>
                  </a:lnTo>
                  <a:lnTo>
                    <a:pt x="18516" y="18516"/>
                  </a:lnTo>
                  <a:lnTo>
                    <a:pt x="4629" y="39428"/>
                  </a:lnTo>
                  <a:lnTo>
                    <a:pt x="0" y="63214"/>
                  </a:lnTo>
                  <a:lnTo>
                    <a:pt x="4629" y="87000"/>
                  </a:lnTo>
                  <a:lnTo>
                    <a:pt x="18516" y="107911"/>
                  </a:lnTo>
                  <a:lnTo>
                    <a:pt x="39428" y="121799"/>
                  </a:lnTo>
                  <a:lnTo>
                    <a:pt x="63214" y="126428"/>
                  </a:lnTo>
                  <a:lnTo>
                    <a:pt x="87000" y="121799"/>
                  </a:lnTo>
                  <a:lnTo>
                    <a:pt x="107911" y="107911"/>
                  </a:lnTo>
                  <a:lnTo>
                    <a:pt x="121799" y="87000"/>
                  </a:lnTo>
                  <a:lnTo>
                    <a:pt x="126428" y="63214"/>
                  </a:lnTo>
                  <a:lnTo>
                    <a:pt x="121799" y="39428"/>
                  </a:lnTo>
                  <a:lnTo>
                    <a:pt x="107911" y="18516"/>
                  </a:lnTo>
                  <a:lnTo>
                    <a:pt x="87000" y="4629"/>
                  </a:lnTo>
                  <a:lnTo>
                    <a:pt x="63214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0" name="object 140"/>
          <p:cNvGrpSpPr/>
          <p:nvPr/>
        </p:nvGrpSpPr>
        <p:grpSpPr>
          <a:xfrm>
            <a:off x="7939519" y="6501008"/>
            <a:ext cx="190500" cy="190500"/>
            <a:chOff x="7939519" y="6501008"/>
            <a:chExt cx="190500" cy="190500"/>
          </a:xfrm>
        </p:grpSpPr>
        <p:sp>
          <p:nvSpPr>
            <p:cNvPr id="141" name="object 141"/>
            <p:cNvSpPr/>
            <p:nvPr/>
          </p:nvSpPr>
          <p:spPr>
            <a:xfrm>
              <a:off x="7939519" y="6501008"/>
              <a:ext cx="189936" cy="18993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953298" y="651479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5"/>
                  </a:lnTo>
                  <a:lnTo>
                    <a:pt x="126441" y="63219"/>
                  </a:lnTo>
                  <a:lnTo>
                    <a:pt x="121812" y="39430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3" name="object 143"/>
          <p:cNvGrpSpPr/>
          <p:nvPr/>
        </p:nvGrpSpPr>
        <p:grpSpPr>
          <a:xfrm>
            <a:off x="7939519" y="5932047"/>
            <a:ext cx="190500" cy="190500"/>
            <a:chOff x="7939519" y="5932047"/>
            <a:chExt cx="190500" cy="190500"/>
          </a:xfrm>
        </p:grpSpPr>
        <p:sp>
          <p:nvSpPr>
            <p:cNvPr id="144" name="object 144"/>
            <p:cNvSpPr/>
            <p:nvPr/>
          </p:nvSpPr>
          <p:spPr>
            <a:xfrm>
              <a:off x="7939519" y="5932047"/>
              <a:ext cx="189936" cy="18993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953298" y="594583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5"/>
                  </a:lnTo>
                  <a:lnTo>
                    <a:pt x="126441" y="63219"/>
                  </a:lnTo>
                  <a:lnTo>
                    <a:pt x="121812" y="39430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6" name="object 146"/>
          <p:cNvGrpSpPr/>
          <p:nvPr/>
        </p:nvGrpSpPr>
        <p:grpSpPr>
          <a:xfrm>
            <a:off x="7939519" y="5363088"/>
            <a:ext cx="190500" cy="190500"/>
            <a:chOff x="7939519" y="5363088"/>
            <a:chExt cx="190500" cy="190500"/>
          </a:xfrm>
        </p:grpSpPr>
        <p:sp>
          <p:nvSpPr>
            <p:cNvPr id="147" name="object 147"/>
            <p:cNvSpPr/>
            <p:nvPr/>
          </p:nvSpPr>
          <p:spPr>
            <a:xfrm>
              <a:off x="7939519" y="5363088"/>
              <a:ext cx="189936" cy="18993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953298" y="537687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5"/>
                  </a:lnTo>
                  <a:lnTo>
                    <a:pt x="126441" y="63219"/>
                  </a:lnTo>
                  <a:lnTo>
                    <a:pt x="121812" y="39430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9" name="object 149"/>
          <p:cNvGrpSpPr/>
          <p:nvPr/>
        </p:nvGrpSpPr>
        <p:grpSpPr>
          <a:xfrm>
            <a:off x="7939519" y="4794127"/>
            <a:ext cx="190500" cy="190500"/>
            <a:chOff x="7939519" y="4794127"/>
            <a:chExt cx="190500" cy="190500"/>
          </a:xfrm>
        </p:grpSpPr>
        <p:sp>
          <p:nvSpPr>
            <p:cNvPr id="150" name="object 150"/>
            <p:cNvSpPr/>
            <p:nvPr/>
          </p:nvSpPr>
          <p:spPr>
            <a:xfrm>
              <a:off x="7939519" y="4794127"/>
              <a:ext cx="189936" cy="18993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953298" y="480791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5"/>
                  </a:lnTo>
                  <a:lnTo>
                    <a:pt x="126441" y="63219"/>
                  </a:lnTo>
                  <a:lnTo>
                    <a:pt x="121812" y="39430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2" name="object 152"/>
          <p:cNvGrpSpPr/>
          <p:nvPr/>
        </p:nvGrpSpPr>
        <p:grpSpPr>
          <a:xfrm>
            <a:off x="7939519" y="4225168"/>
            <a:ext cx="190500" cy="190500"/>
            <a:chOff x="7939519" y="4225168"/>
            <a:chExt cx="190500" cy="190500"/>
          </a:xfrm>
        </p:grpSpPr>
        <p:sp>
          <p:nvSpPr>
            <p:cNvPr id="153" name="object 153"/>
            <p:cNvSpPr/>
            <p:nvPr/>
          </p:nvSpPr>
          <p:spPr>
            <a:xfrm>
              <a:off x="7939519" y="4225168"/>
              <a:ext cx="189936" cy="18993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953298" y="423895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5"/>
                  </a:lnTo>
                  <a:lnTo>
                    <a:pt x="126441" y="63219"/>
                  </a:lnTo>
                  <a:lnTo>
                    <a:pt x="121812" y="39430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5" name="object 155"/>
          <p:cNvGrpSpPr/>
          <p:nvPr/>
        </p:nvGrpSpPr>
        <p:grpSpPr>
          <a:xfrm>
            <a:off x="8553627" y="6501008"/>
            <a:ext cx="190500" cy="190500"/>
            <a:chOff x="8553627" y="6501008"/>
            <a:chExt cx="190500" cy="190500"/>
          </a:xfrm>
        </p:grpSpPr>
        <p:sp>
          <p:nvSpPr>
            <p:cNvPr id="156" name="object 156"/>
            <p:cNvSpPr/>
            <p:nvPr/>
          </p:nvSpPr>
          <p:spPr>
            <a:xfrm>
              <a:off x="8553627" y="6501008"/>
              <a:ext cx="189936" cy="1899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567419" y="651479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4" y="0"/>
                  </a:moveTo>
                  <a:lnTo>
                    <a:pt x="39428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28" y="121799"/>
                  </a:lnTo>
                  <a:lnTo>
                    <a:pt x="63214" y="126428"/>
                  </a:lnTo>
                  <a:lnTo>
                    <a:pt x="87000" y="121799"/>
                  </a:lnTo>
                  <a:lnTo>
                    <a:pt x="107911" y="107911"/>
                  </a:lnTo>
                  <a:lnTo>
                    <a:pt x="121799" y="87005"/>
                  </a:lnTo>
                  <a:lnTo>
                    <a:pt x="126428" y="63219"/>
                  </a:lnTo>
                  <a:lnTo>
                    <a:pt x="121799" y="39430"/>
                  </a:lnTo>
                  <a:lnTo>
                    <a:pt x="107911" y="18516"/>
                  </a:lnTo>
                  <a:lnTo>
                    <a:pt x="87000" y="4629"/>
                  </a:lnTo>
                  <a:lnTo>
                    <a:pt x="63214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8" name="object 158"/>
          <p:cNvGrpSpPr/>
          <p:nvPr/>
        </p:nvGrpSpPr>
        <p:grpSpPr>
          <a:xfrm>
            <a:off x="8553627" y="5932047"/>
            <a:ext cx="190500" cy="190500"/>
            <a:chOff x="8553627" y="5932047"/>
            <a:chExt cx="190500" cy="190500"/>
          </a:xfrm>
        </p:grpSpPr>
        <p:sp>
          <p:nvSpPr>
            <p:cNvPr id="159" name="object 159"/>
            <p:cNvSpPr/>
            <p:nvPr/>
          </p:nvSpPr>
          <p:spPr>
            <a:xfrm>
              <a:off x="8553627" y="5932047"/>
              <a:ext cx="189936" cy="1899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567419" y="594583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4" y="0"/>
                  </a:moveTo>
                  <a:lnTo>
                    <a:pt x="39428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28" y="121799"/>
                  </a:lnTo>
                  <a:lnTo>
                    <a:pt x="63214" y="126428"/>
                  </a:lnTo>
                  <a:lnTo>
                    <a:pt x="87000" y="121799"/>
                  </a:lnTo>
                  <a:lnTo>
                    <a:pt x="107911" y="107911"/>
                  </a:lnTo>
                  <a:lnTo>
                    <a:pt x="121799" y="87005"/>
                  </a:lnTo>
                  <a:lnTo>
                    <a:pt x="126428" y="63219"/>
                  </a:lnTo>
                  <a:lnTo>
                    <a:pt x="121799" y="39430"/>
                  </a:lnTo>
                  <a:lnTo>
                    <a:pt x="107911" y="18516"/>
                  </a:lnTo>
                  <a:lnTo>
                    <a:pt x="87000" y="4629"/>
                  </a:lnTo>
                  <a:lnTo>
                    <a:pt x="63214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1" name="object 161"/>
          <p:cNvGrpSpPr/>
          <p:nvPr/>
        </p:nvGrpSpPr>
        <p:grpSpPr>
          <a:xfrm>
            <a:off x="8553627" y="5363088"/>
            <a:ext cx="190500" cy="190500"/>
            <a:chOff x="8553627" y="5363088"/>
            <a:chExt cx="190500" cy="190500"/>
          </a:xfrm>
        </p:grpSpPr>
        <p:sp>
          <p:nvSpPr>
            <p:cNvPr id="162" name="object 162"/>
            <p:cNvSpPr/>
            <p:nvPr/>
          </p:nvSpPr>
          <p:spPr>
            <a:xfrm>
              <a:off x="8553627" y="5363088"/>
              <a:ext cx="189936" cy="1899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567419" y="537687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4" y="0"/>
                  </a:moveTo>
                  <a:lnTo>
                    <a:pt x="39428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28" y="121799"/>
                  </a:lnTo>
                  <a:lnTo>
                    <a:pt x="63214" y="126428"/>
                  </a:lnTo>
                  <a:lnTo>
                    <a:pt x="87000" y="121799"/>
                  </a:lnTo>
                  <a:lnTo>
                    <a:pt x="107911" y="107911"/>
                  </a:lnTo>
                  <a:lnTo>
                    <a:pt x="121799" y="87005"/>
                  </a:lnTo>
                  <a:lnTo>
                    <a:pt x="126428" y="63219"/>
                  </a:lnTo>
                  <a:lnTo>
                    <a:pt x="121799" y="39430"/>
                  </a:lnTo>
                  <a:lnTo>
                    <a:pt x="107911" y="18516"/>
                  </a:lnTo>
                  <a:lnTo>
                    <a:pt x="87000" y="4629"/>
                  </a:lnTo>
                  <a:lnTo>
                    <a:pt x="63214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4" name="object 164"/>
          <p:cNvGrpSpPr/>
          <p:nvPr/>
        </p:nvGrpSpPr>
        <p:grpSpPr>
          <a:xfrm>
            <a:off x="9167748" y="6501008"/>
            <a:ext cx="190500" cy="190500"/>
            <a:chOff x="9167748" y="6501008"/>
            <a:chExt cx="190500" cy="190500"/>
          </a:xfrm>
        </p:grpSpPr>
        <p:sp>
          <p:nvSpPr>
            <p:cNvPr id="165" name="object 165"/>
            <p:cNvSpPr/>
            <p:nvPr/>
          </p:nvSpPr>
          <p:spPr>
            <a:xfrm>
              <a:off x="9167748" y="6501008"/>
              <a:ext cx="189936" cy="18993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9181528" y="651479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20" y="0"/>
                  </a:moveTo>
                  <a:lnTo>
                    <a:pt x="39430" y="4629"/>
                  </a:lnTo>
                  <a:lnTo>
                    <a:pt x="18516" y="18516"/>
                  </a:lnTo>
                  <a:lnTo>
                    <a:pt x="4629" y="39430"/>
                  </a:lnTo>
                  <a:lnTo>
                    <a:pt x="0" y="63219"/>
                  </a:lnTo>
                  <a:lnTo>
                    <a:pt x="4629" y="87005"/>
                  </a:lnTo>
                  <a:lnTo>
                    <a:pt x="18516" y="107911"/>
                  </a:lnTo>
                  <a:lnTo>
                    <a:pt x="39430" y="121799"/>
                  </a:lnTo>
                  <a:lnTo>
                    <a:pt x="63220" y="126428"/>
                  </a:lnTo>
                  <a:lnTo>
                    <a:pt x="87010" y="121799"/>
                  </a:lnTo>
                  <a:lnTo>
                    <a:pt x="107924" y="107911"/>
                  </a:lnTo>
                  <a:lnTo>
                    <a:pt x="121812" y="87005"/>
                  </a:lnTo>
                  <a:lnTo>
                    <a:pt x="126441" y="63219"/>
                  </a:lnTo>
                  <a:lnTo>
                    <a:pt x="121812" y="39430"/>
                  </a:lnTo>
                  <a:lnTo>
                    <a:pt x="107924" y="18516"/>
                  </a:lnTo>
                  <a:lnTo>
                    <a:pt x="87010" y="4629"/>
                  </a:lnTo>
                  <a:lnTo>
                    <a:pt x="6322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7" name="object 1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47</a:t>
            </a:fld>
            <a:endParaRPr spc="-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48</a:t>
            </a:fld>
            <a:endParaRPr spc="-5" dirty="0"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404908" y="2296617"/>
          <a:ext cx="6196959" cy="56735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8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8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02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76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89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34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97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83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1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1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24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10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107162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60" dirty="0"/>
              <a:t>The </a:t>
            </a:r>
            <a:r>
              <a:rPr sz="4800" spc="-15" dirty="0"/>
              <a:t>Display </a:t>
            </a:r>
            <a:r>
              <a:rPr sz="4800" spc="-100" dirty="0"/>
              <a:t>Physically </a:t>
            </a:r>
            <a:r>
              <a:rPr sz="4800" spc="-55" dirty="0"/>
              <a:t>Emits </a:t>
            </a:r>
            <a:r>
              <a:rPr sz="4800" spc="-114" dirty="0"/>
              <a:t>This</a:t>
            </a:r>
            <a:r>
              <a:rPr sz="4800" spc="195" dirty="0"/>
              <a:t> </a:t>
            </a:r>
            <a:r>
              <a:rPr sz="4800" spc="-50" dirty="0"/>
              <a:t>Signal</a:t>
            </a:r>
            <a:endParaRPr sz="4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21759" y="2758147"/>
            <a:ext cx="5165725" cy="4963795"/>
            <a:chOff x="4321759" y="2758147"/>
            <a:chExt cx="5165725" cy="4963795"/>
          </a:xfrm>
        </p:grpSpPr>
        <p:sp>
          <p:nvSpPr>
            <p:cNvPr id="3" name="object 3"/>
            <p:cNvSpPr/>
            <p:nvPr/>
          </p:nvSpPr>
          <p:spPr>
            <a:xfrm>
              <a:off x="4331830" y="2758147"/>
              <a:ext cx="5149215" cy="4963795"/>
            </a:xfrm>
            <a:custGeom>
              <a:avLst/>
              <a:gdLst/>
              <a:ahLst/>
              <a:cxnLst/>
              <a:rect l="l" t="t" r="r" b="b"/>
              <a:pathLst>
                <a:path w="5149215" h="4963795">
                  <a:moveTo>
                    <a:pt x="3134956" y="0"/>
                  </a:moveTo>
                  <a:lnTo>
                    <a:pt x="0" y="4963566"/>
                  </a:lnTo>
                  <a:lnTo>
                    <a:pt x="5149189" y="3866337"/>
                  </a:lnTo>
                  <a:lnTo>
                    <a:pt x="3134956" y="0"/>
                  </a:lnTo>
                  <a:close/>
                </a:path>
              </a:pathLst>
            </a:custGeom>
            <a:solidFill>
              <a:srgbClr val="E93F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340809" y="2789021"/>
              <a:ext cx="5127625" cy="4912995"/>
            </a:xfrm>
            <a:custGeom>
              <a:avLst/>
              <a:gdLst/>
              <a:ahLst/>
              <a:cxnLst/>
              <a:rect l="l" t="t" r="r" b="b"/>
              <a:pathLst>
                <a:path w="5127625" h="4912995">
                  <a:moveTo>
                    <a:pt x="3134055" y="0"/>
                  </a:moveTo>
                  <a:lnTo>
                    <a:pt x="5127320" y="3844734"/>
                  </a:lnTo>
                  <a:lnTo>
                    <a:pt x="0" y="4912956"/>
                  </a:lnTo>
                  <a:lnTo>
                    <a:pt x="3134055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0400" y="443483"/>
            <a:ext cx="11580495" cy="727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600" spc="25" dirty="0"/>
              <a:t>Compare: </a:t>
            </a:r>
            <a:r>
              <a:rPr sz="4600" spc="-55" dirty="0"/>
              <a:t>The </a:t>
            </a:r>
            <a:r>
              <a:rPr sz="4600" spc="25" dirty="0"/>
              <a:t>Continuous </a:t>
            </a:r>
            <a:r>
              <a:rPr sz="4600" spc="-45" dirty="0"/>
              <a:t>Triangle</a:t>
            </a:r>
            <a:r>
              <a:rPr sz="4600" spc="15" dirty="0"/>
              <a:t> </a:t>
            </a:r>
            <a:r>
              <a:rPr sz="4600" spc="20" dirty="0"/>
              <a:t>Function</a:t>
            </a:r>
            <a:endParaRPr sz="46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49</a:t>
            </a:fld>
            <a:endParaRPr spc="-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Perspective</a:t>
            </a:r>
            <a:r>
              <a:rPr spc="-65" dirty="0"/>
              <a:t> </a:t>
            </a:r>
            <a:r>
              <a:rPr spc="190" dirty="0"/>
              <a:t>Projection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5200" y="2553450"/>
            <a:ext cx="9365615" cy="248602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482600" indent="-444500">
              <a:lnSpc>
                <a:spcPct val="100000"/>
              </a:lnSpc>
              <a:spcBef>
                <a:spcPts val="495"/>
              </a:spcBef>
              <a:buSzPct val="145312"/>
              <a:buChar char="•"/>
              <a:tabLst>
                <a:tab pos="482600" algn="l"/>
              </a:tabLst>
            </a:pPr>
            <a:r>
              <a:rPr sz="3200" spc="55" dirty="0">
                <a:latin typeface="Arial"/>
                <a:cs typeface="Arial"/>
              </a:rPr>
              <a:t>How </a:t>
            </a:r>
            <a:r>
              <a:rPr sz="3200" spc="85" dirty="0">
                <a:latin typeface="Arial"/>
                <a:cs typeface="Arial"/>
              </a:rPr>
              <a:t>to </a:t>
            </a:r>
            <a:r>
              <a:rPr sz="3200" spc="30" dirty="0">
                <a:latin typeface="Arial"/>
                <a:cs typeface="Arial"/>
              </a:rPr>
              <a:t>convert </a:t>
            </a:r>
            <a:r>
              <a:rPr sz="3200" spc="25" dirty="0">
                <a:latin typeface="Arial"/>
                <a:cs typeface="Arial"/>
              </a:rPr>
              <a:t>from </a:t>
            </a:r>
            <a:r>
              <a:rPr sz="3200" spc="10" dirty="0">
                <a:latin typeface="Arial"/>
                <a:cs typeface="Arial"/>
              </a:rPr>
              <a:t>fovY </a:t>
            </a:r>
            <a:r>
              <a:rPr sz="3200" spc="15" dirty="0">
                <a:latin typeface="Arial"/>
                <a:cs typeface="Arial"/>
              </a:rPr>
              <a:t>and </a:t>
            </a:r>
            <a:r>
              <a:rPr sz="3200" spc="35" dirty="0">
                <a:latin typeface="Arial"/>
                <a:cs typeface="Arial"/>
              </a:rPr>
              <a:t>aspect </a:t>
            </a:r>
            <a:r>
              <a:rPr sz="3200" spc="85" dirty="0">
                <a:latin typeface="Arial"/>
                <a:cs typeface="Arial"/>
              </a:rPr>
              <a:t>to </a:t>
            </a:r>
            <a:r>
              <a:rPr sz="3200" dirty="0">
                <a:latin typeface="Arial"/>
                <a:cs typeface="Arial"/>
              </a:rPr>
              <a:t>l, </a:t>
            </a:r>
            <a:r>
              <a:rPr sz="3200" spc="-150" dirty="0">
                <a:latin typeface="Arial"/>
                <a:cs typeface="Arial"/>
              </a:rPr>
              <a:t>r, </a:t>
            </a:r>
            <a:r>
              <a:rPr sz="3200" spc="55" dirty="0">
                <a:latin typeface="Arial"/>
                <a:cs typeface="Arial"/>
              </a:rPr>
              <a:t>b,</a:t>
            </a:r>
            <a:r>
              <a:rPr sz="3200" spc="-160" dirty="0">
                <a:latin typeface="Arial"/>
                <a:cs typeface="Arial"/>
              </a:rPr>
              <a:t> </a:t>
            </a:r>
            <a:r>
              <a:rPr sz="3200" spc="55" dirty="0">
                <a:latin typeface="Arial"/>
                <a:cs typeface="Arial"/>
              </a:rPr>
              <a:t>t?</a:t>
            </a:r>
            <a:endParaRPr sz="3200" dirty="0">
              <a:latin typeface="Arial"/>
              <a:cs typeface="Arial"/>
            </a:endParaRPr>
          </a:p>
          <a:p>
            <a:pPr marL="482600">
              <a:lnSpc>
                <a:spcPct val="100000"/>
              </a:lnSpc>
              <a:spcBef>
                <a:spcPts val="509"/>
              </a:spcBef>
              <a:tabLst>
                <a:tab pos="926465" algn="l"/>
              </a:tabLst>
            </a:pPr>
            <a:r>
              <a:rPr sz="6075" spc="225" baseline="-6858" dirty="0">
                <a:latin typeface="Arial"/>
                <a:cs typeface="Arial"/>
              </a:rPr>
              <a:t>-	</a:t>
            </a:r>
            <a:r>
              <a:rPr sz="2800" spc="-145" dirty="0">
                <a:latin typeface="Arial"/>
                <a:cs typeface="Arial"/>
              </a:rPr>
              <a:t>Trivial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950" dirty="0">
              <a:latin typeface="Arial"/>
              <a:cs typeface="Arial"/>
            </a:endParaRPr>
          </a:p>
          <a:p>
            <a:pPr marL="15240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63812" y="5170449"/>
            <a:ext cx="7802245" cy="2657475"/>
            <a:chOff x="863812" y="5170449"/>
            <a:chExt cx="7802245" cy="2657475"/>
          </a:xfrm>
        </p:grpSpPr>
        <p:sp>
          <p:nvSpPr>
            <p:cNvPr id="5" name="object 5"/>
            <p:cNvSpPr/>
            <p:nvPr/>
          </p:nvSpPr>
          <p:spPr>
            <a:xfrm>
              <a:off x="6315557" y="5874537"/>
              <a:ext cx="0" cy="1934210"/>
            </a:xfrm>
            <a:custGeom>
              <a:avLst/>
              <a:gdLst/>
              <a:ahLst/>
              <a:cxnLst/>
              <a:rect l="l" t="t" r="r" b="b"/>
              <a:pathLst>
                <a:path h="1934209">
                  <a:moveTo>
                    <a:pt x="0" y="0"/>
                  </a:moveTo>
                  <a:lnTo>
                    <a:pt x="0" y="1933892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91063" y="6704288"/>
              <a:ext cx="208603" cy="2086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80968" y="5870676"/>
              <a:ext cx="3756025" cy="982980"/>
            </a:xfrm>
            <a:custGeom>
              <a:avLst/>
              <a:gdLst/>
              <a:ahLst/>
              <a:cxnLst/>
              <a:rect l="l" t="t" r="r" b="b"/>
              <a:pathLst>
                <a:path w="3756025" h="982979">
                  <a:moveTo>
                    <a:pt x="3756017" y="36940"/>
                  </a:moveTo>
                  <a:lnTo>
                    <a:pt x="9325" y="982806"/>
                  </a:lnTo>
                  <a:lnTo>
                    <a:pt x="0" y="945865"/>
                  </a:lnTo>
                  <a:lnTo>
                    <a:pt x="3746691" y="0"/>
                  </a:lnTo>
                  <a:lnTo>
                    <a:pt x="3756017" y="369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21793" y="5803900"/>
              <a:ext cx="218133" cy="21813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85631" y="6857263"/>
              <a:ext cx="6061075" cy="0"/>
            </a:xfrm>
            <a:custGeom>
              <a:avLst/>
              <a:gdLst/>
              <a:ahLst/>
              <a:cxnLst/>
              <a:rect l="l" t="t" r="r" b="b"/>
              <a:pathLst>
                <a:path w="6061075">
                  <a:moveTo>
                    <a:pt x="0" y="0"/>
                  </a:moveTo>
                  <a:lnTo>
                    <a:pt x="6060782" y="0"/>
                  </a:lnTo>
                </a:path>
              </a:pathLst>
            </a:custGeom>
            <a:ln w="3810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24704" y="7318984"/>
              <a:ext cx="1303020" cy="0"/>
            </a:xfrm>
            <a:custGeom>
              <a:avLst/>
              <a:gdLst/>
              <a:ahLst/>
              <a:cxnLst/>
              <a:rect l="l" t="t" r="r" b="b"/>
              <a:pathLst>
                <a:path w="1303020">
                  <a:moveTo>
                    <a:pt x="0" y="0"/>
                  </a:moveTo>
                  <a:lnTo>
                    <a:pt x="1283462" y="0"/>
                  </a:lnTo>
                  <a:lnTo>
                    <a:pt x="1302512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31445" y="7258913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>
                  <a:moveTo>
                    <a:pt x="0" y="0"/>
                  </a:moveTo>
                  <a:lnTo>
                    <a:pt x="0" y="120142"/>
                  </a:lnTo>
                  <a:lnTo>
                    <a:pt x="120141" y="600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32252" y="7318984"/>
              <a:ext cx="1567180" cy="0"/>
            </a:xfrm>
            <a:custGeom>
              <a:avLst/>
              <a:gdLst/>
              <a:ahLst/>
              <a:cxnLst/>
              <a:rect l="l" t="t" r="r" b="b"/>
              <a:pathLst>
                <a:path w="1567179">
                  <a:moveTo>
                    <a:pt x="1566748" y="0"/>
                  </a:moveTo>
                  <a:lnTo>
                    <a:pt x="19049" y="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07881" y="7258913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>
                  <a:moveTo>
                    <a:pt x="120142" y="0"/>
                  </a:moveTo>
                  <a:lnTo>
                    <a:pt x="0" y="60071"/>
                  </a:lnTo>
                  <a:lnTo>
                    <a:pt x="120142" y="120142"/>
                  </a:lnTo>
                  <a:lnTo>
                    <a:pt x="1201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89390" y="5333009"/>
              <a:ext cx="0" cy="1517650"/>
            </a:xfrm>
            <a:custGeom>
              <a:avLst/>
              <a:gdLst/>
              <a:ahLst/>
              <a:cxnLst/>
              <a:rect l="l" t="t" r="r" b="b"/>
              <a:pathLst>
                <a:path h="1517650">
                  <a:moveTo>
                    <a:pt x="0" y="0"/>
                  </a:moveTo>
                  <a:lnTo>
                    <a:pt x="0" y="1517243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59850" y="5170449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80" h="259079">
                  <a:moveTo>
                    <a:pt x="129540" y="0"/>
                  </a:moveTo>
                  <a:lnTo>
                    <a:pt x="0" y="259079"/>
                  </a:lnTo>
                  <a:lnTo>
                    <a:pt x="129540" y="194310"/>
                  </a:lnTo>
                  <a:lnTo>
                    <a:pt x="259080" y="259079"/>
                  </a:lnTo>
                  <a:lnTo>
                    <a:pt x="1295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26363" y="6826326"/>
              <a:ext cx="1551305" cy="0"/>
            </a:xfrm>
            <a:custGeom>
              <a:avLst/>
              <a:gdLst/>
              <a:ahLst/>
              <a:cxnLst/>
              <a:rect l="l" t="t" r="r" b="b"/>
              <a:pathLst>
                <a:path w="1551305">
                  <a:moveTo>
                    <a:pt x="1550708" y="0"/>
                  </a:moveTo>
                  <a:lnTo>
                    <a:pt x="31750" y="0"/>
                  </a:lnTo>
                  <a:lnTo>
                    <a:pt x="0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63812" y="6696786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80" h="259079">
                  <a:moveTo>
                    <a:pt x="259080" y="0"/>
                  </a:moveTo>
                  <a:lnTo>
                    <a:pt x="0" y="129539"/>
                  </a:lnTo>
                  <a:lnTo>
                    <a:pt x="259080" y="259079"/>
                  </a:lnTo>
                  <a:lnTo>
                    <a:pt x="194309" y="129539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381500" y="7124700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|n|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2600" y="6578600"/>
            <a:ext cx="212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Z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05400" y="5346700"/>
            <a:ext cx="991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E220C"/>
                </a:solidFill>
                <a:latin typeface="Arial"/>
                <a:cs typeface="Arial"/>
              </a:rPr>
              <a:t>(0, </a:t>
            </a:r>
            <a:r>
              <a:rPr sz="2400" spc="-5" dirty="0">
                <a:solidFill>
                  <a:srgbClr val="EE220C"/>
                </a:solidFill>
                <a:latin typeface="Arial"/>
                <a:cs typeface="Arial"/>
              </a:rPr>
              <a:t>t,</a:t>
            </a:r>
            <a:r>
              <a:rPr sz="2400" spc="-100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E220C"/>
                </a:solidFill>
                <a:latin typeface="Arial"/>
                <a:cs typeface="Arial"/>
              </a:rPr>
              <a:t>n)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38600" y="6426200"/>
            <a:ext cx="1053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EE220C"/>
                </a:solidFill>
                <a:latin typeface="Arial"/>
                <a:cs typeface="Arial"/>
              </a:rPr>
              <a:t>fovY </a:t>
            </a:r>
            <a:r>
              <a:rPr sz="2400" dirty="0">
                <a:solidFill>
                  <a:srgbClr val="EE220C"/>
                </a:solidFill>
                <a:latin typeface="Arial"/>
                <a:cs typeface="Arial"/>
              </a:rPr>
              <a:t>/</a:t>
            </a:r>
            <a:r>
              <a:rPr sz="2400" spc="-125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E220C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612451" y="6570586"/>
            <a:ext cx="107314" cy="310515"/>
          </a:xfrm>
          <a:custGeom>
            <a:avLst/>
            <a:gdLst/>
            <a:ahLst/>
            <a:cxnLst/>
            <a:rect l="l" t="t" r="r" b="b"/>
            <a:pathLst>
              <a:path w="107314" h="310515">
                <a:moveTo>
                  <a:pt x="0" y="0"/>
                </a:moveTo>
                <a:lnTo>
                  <a:pt x="41718" y="38208"/>
                </a:lnTo>
                <a:lnTo>
                  <a:pt x="73284" y="75479"/>
                </a:lnTo>
                <a:lnTo>
                  <a:pt x="94699" y="111813"/>
                </a:lnTo>
                <a:lnTo>
                  <a:pt x="107074" y="181667"/>
                </a:lnTo>
                <a:lnTo>
                  <a:pt x="98034" y="215188"/>
                </a:lnTo>
                <a:lnTo>
                  <a:pt x="78842" y="247772"/>
                </a:lnTo>
                <a:lnTo>
                  <a:pt x="49499" y="279418"/>
                </a:lnTo>
                <a:lnTo>
                  <a:pt x="10004" y="31012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400800" y="9315805"/>
            <a:ext cx="20193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latin typeface="Arial"/>
                <a:cs typeface="Arial"/>
              </a:rPr>
              <a:t>5</a:t>
            </a:fld>
            <a:endParaRPr sz="1600">
              <a:latin typeface="Arial"/>
              <a:cs typeface="Arial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17DF84B-9A1A-9AAC-2983-22748B6BB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6044" y="4650433"/>
            <a:ext cx="3533775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50</a:t>
            </a:fld>
            <a:endParaRPr spc="-5" dirty="0"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404908" y="2296617"/>
          <a:ext cx="6196959" cy="56735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8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8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02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76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89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34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97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83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1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1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24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10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88442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5" dirty="0"/>
              <a:t>What’s </a:t>
            </a:r>
            <a:r>
              <a:rPr sz="4800" spc="50" dirty="0"/>
              <a:t>Wrong </a:t>
            </a:r>
            <a:r>
              <a:rPr sz="4800" spc="114" dirty="0"/>
              <a:t>With </a:t>
            </a:r>
            <a:r>
              <a:rPr sz="4800" spc="-114" dirty="0"/>
              <a:t>This</a:t>
            </a:r>
            <a:r>
              <a:rPr sz="4800" spc="-140" dirty="0"/>
              <a:t> </a:t>
            </a:r>
            <a:r>
              <a:rPr sz="4800" spc="-80" dirty="0"/>
              <a:t>Picture?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5994400" y="8204200"/>
            <a:ext cx="163322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>
                <a:latin typeface="Arial"/>
                <a:cs typeface="Arial"/>
              </a:rPr>
              <a:t>Jaggies!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47567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5" dirty="0"/>
              <a:t>Aliasing</a:t>
            </a:r>
            <a:r>
              <a:rPr sz="4800" spc="-50" dirty="0"/>
              <a:t> </a:t>
            </a:r>
            <a:r>
              <a:rPr sz="4800" spc="-80" dirty="0"/>
              <a:t>(Jaggies)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632584" y="1937042"/>
            <a:ext cx="5647690" cy="5647690"/>
            <a:chOff x="632584" y="1937042"/>
            <a:chExt cx="5647690" cy="5647690"/>
          </a:xfrm>
        </p:grpSpPr>
        <p:sp>
          <p:nvSpPr>
            <p:cNvPr id="4" name="object 4"/>
            <p:cNvSpPr/>
            <p:nvPr/>
          </p:nvSpPr>
          <p:spPr>
            <a:xfrm>
              <a:off x="787700" y="2118975"/>
              <a:ext cx="5346412" cy="531082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34171" y="1938629"/>
              <a:ext cx="5644515" cy="5644515"/>
            </a:xfrm>
            <a:custGeom>
              <a:avLst/>
              <a:gdLst/>
              <a:ahLst/>
              <a:cxnLst/>
              <a:rect l="l" t="t" r="r" b="b"/>
              <a:pathLst>
                <a:path w="5644515" h="5644515">
                  <a:moveTo>
                    <a:pt x="0" y="0"/>
                  </a:moveTo>
                  <a:lnTo>
                    <a:pt x="0" y="5644349"/>
                  </a:lnTo>
                  <a:lnTo>
                    <a:pt x="5644349" y="5644349"/>
                  </a:lnTo>
                  <a:lnTo>
                    <a:pt x="5644349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728586" y="1937042"/>
            <a:ext cx="5647690" cy="5647690"/>
            <a:chOff x="6728586" y="1937042"/>
            <a:chExt cx="5647690" cy="5647690"/>
          </a:xfrm>
        </p:grpSpPr>
        <p:sp>
          <p:nvSpPr>
            <p:cNvPr id="7" name="object 7"/>
            <p:cNvSpPr/>
            <p:nvPr/>
          </p:nvSpPr>
          <p:spPr>
            <a:xfrm>
              <a:off x="6730174" y="2164175"/>
              <a:ext cx="5644451" cy="54189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30174" y="1938629"/>
              <a:ext cx="5644515" cy="5644515"/>
            </a:xfrm>
            <a:custGeom>
              <a:avLst/>
              <a:gdLst/>
              <a:ahLst/>
              <a:cxnLst/>
              <a:rect l="l" t="t" r="r" b="b"/>
              <a:pathLst>
                <a:path w="5644515" h="5644515">
                  <a:moveTo>
                    <a:pt x="0" y="0"/>
                  </a:moveTo>
                  <a:lnTo>
                    <a:pt x="0" y="5644349"/>
                  </a:lnTo>
                  <a:lnTo>
                    <a:pt x="5644349" y="5644349"/>
                  </a:lnTo>
                  <a:lnTo>
                    <a:pt x="5644349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937000" y="7937500"/>
            <a:ext cx="512191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50" dirty="0">
                <a:latin typeface="Arial"/>
                <a:cs typeface="Arial"/>
              </a:rPr>
              <a:t>Is </a:t>
            </a:r>
            <a:r>
              <a:rPr sz="3400" spc="-5" dirty="0">
                <a:latin typeface="Arial"/>
                <a:cs typeface="Arial"/>
              </a:rPr>
              <a:t>this </a:t>
            </a:r>
            <a:r>
              <a:rPr sz="3400" spc="60" dirty="0">
                <a:latin typeface="Arial"/>
                <a:cs typeface="Arial"/>
              </a:rPr>
              <a:t>the </a:t>
            </a:r>
            <a:r>
              <a:rPr sz="3400" spc="25" dirty="0">
                <a:latin typeface="Arial"/>
                <a:cs typeface="Arial"/>
              </a:rPr>
              <a:t>best </a:t>
            </a:r>
            <a:r>
              <a:rPr sz="3400" spc="-5" dirty="0">
                <a:latin typeface="Arial"/>
                <a:cs typeface="Arial"/>
              </a:rPr>
              <a:t>we </a:t>
            </a:r>
            <a:r>
              <a:rPr sz="3400" spc="-65" dirty="0">
                <a:latin typeface="Arial"/>
                <a:cs typeface="Arial"/>
              </a:rPr>
              <a:t>can</a:t>
            </a:r>
            <a:r>
              <a:rPr sz="3400" spc="40" dirty="0">
                <a:latin typeface="Arial"/>
                <a:cs typeface="Arial"/>
              </a:rPr>
              <a:t> </a:t>
            </a:r>
            <a:r>
              <a:rPr sz="3400" spc="15" dirty="0">
                <a:latin typeface="Arial"/>
                <a:cs typeface="Arial"/>
              </a:rPr>
              <a:t>do?</a:t>
            </a:r>
            <a:endParaRPr sz="3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51</a:t>
            </a:fld>
            <a:endParaRPr spc="-5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85" dirty="0"/>
              <a:t>Thank</a:t>
            </a:r>
            <a:r>
              <a:rPr spc="-75" dirty="0"/>
              <a:t> </a:t>
            </a:r>
            <a:r>
              <a:rPr spc="145" dirty="0"/>
              <a:t>you!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2700" y="5397500"/>
            <a:ext cx="1043051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Arial"/>
                <a:cs typeface="Arial"/>
              </a:rPr>
              <a:t>(And </a:t>
            </a:r>
            <a:r>
              <a:rPr sz="2400" spc="15" dirty="0">
                <a:latin typeface="Arial"/>
                <a:cs typeface="Arial"/>
              </a:rPr>
              <a:t>thank </a:t>
            </a:r>
            <a:r>
              <a:rPr sz="2400" spc="-5" dirty="0">
                <a:latin typeface="Arial"/>
                <a:cs typeface="Arial"/>
              </a:rPr>
              <a:t>Prof. </a:t>
            </a:r>
            <a:r>
              <a:rPr sz="2400" spc="-35" dirty="0">
                <a:latin typeface="Arial"/>
                <a:cs typeface="Arial"/>
              </a:rPr>
              <a:t>Ravi </a:t>
            </a:r>
            <a:r>
              <a:rPr sz="2400" spc="5" dirty="0" err="1">
                <a:latin typeface="Arial"/>
                <a:cs typeface="Arial"/>
              </a:rPr>
              <a:t>Ramamoorthi</a:t>
            </a:r>
            <a:r>
              <a:rPr lang="en-US" sz="2400" spc="5" dirty="0">
                <a:latin typeface="Arial"/>
                <a:cs typeface="Arial"/>
              </a:rPr>
              <a:t>, Prof </a:t>
            </a:r>
            <a:r>
              <a:rPr lang="en-US" sz="2400" spc="5" dirty="0" err="1">
                <a:latin typeface="Arial"/>
                <a:cs typeface="Arial"/>
              </a:rPr>
              <a:t>Lingqi</a:t>
            </a:r>
            <a:r>
              <a:rPr lang="en-US" sz="2400" spc="5" dirty="0">
                <a:latin typeface="Arial"/>
                <a:cs typeface="Arial"/>
              </a:rPr>
              <a:t> Yan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and </a:t>
            </a:r>
            <a:r>
              <a:rPr sz="2400" spc="-5" dirty="0">
                <a:latin typeface="Arial"/>
                <a:cs typeface="Arial"/>
              </a:rPr>
              <a:t>Prof. </a:t>
            </a:r>
            <a:r>
              <a:rPr sz="2400" spc="-50" dirty="0">
                <a:latin typeface="Arial"/>
                <a:cs typeface="Arial"/>
              </a:rPr>
              <a:t>Ren </a:t>
            </a:r>
            <a:r>
              <a:rPr sz="2400" spc="20" dirty="0">
                <a:latin typeface="Arial"/>
                <a:cs typeface="Arial"/>
              </a:rPr>
              <a:t>Ng </a:t>
            </a:r>
            <a:r>
              <a:rPr sz="2400" spc="25" dirty="0">
                <a:latin typeface="Arial"/>
                <a:cs typeface="Arial"/>
              </a:rPr>
              <a:t>for </a:t>
            </a:r>
            <a:r>
              <a:rPr sz="2400" dirty="0">
                <a:latin typeface="Arial"/>
                <a:cs typeface="Arial"/>
              </a:rPr>
              <a:t>many </a:t>
            </a:r>
            <a:r>
              <a:rPr sz="2400" spc="40" dirty="0">
                <a:latin typeface="Arial"/>
                <a:cs typeface="Arial"/>
              </a:rPr>
              <a:t>of </a:t>
            </a:r>
            <a:r>
              <a:rPr sz="2400" spc="10" dirty="0">
                <a:latin typeface="Arial"/>
                <a:cs typeface="Arial"/>
              </a:rPr>
              <a:t>the</a:t>
            </a:r>
            <a:r>
              <a:rPr sz="2400" spc="9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slides!)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6400800" y="9315805"/>
            <a:ext cx="20193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latin typeface="Arial"/>
                <a:cs typeface="Arial"/>
              </a:rPr>
              <a:t>6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2800" y="876300"/>
            <a:ext cx="630237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00" spc="70" dirty="0"/>
              <a:t>What’s </a:t>
            </a:r>
            <a:r>
              <a:rPr sz="5800" spc="125" dirty="0"/>
              <a:t>after</a:t>
            </a:r>
            <a:r>
              <a:rPr sz="5800" spc="-145" dirty="0"/>
              <a:t> </a:t>
            </a:r>
            <a:r>
              <a:rPr sz="5800" dirty="0"/>
              <a:t>MVP?</a:t>
            </a:r>
            <a:endParaRPr sz="5800"/>
          </a:p>
        </p:txBody>
      </p:sp>
      <p:sp>
        <p:nvSpPr>
          <p:cNvPr id="3" name="object 3"/>
          <p:cNvSpPr txBox="1"/>
          <p:nvPr/>
        </p:nvSpPr>
        <p:spPr>
          <a:xfrm>
            <a:off x="990600" y="2331106"/>
            <a:ext cx="7462520" cy="2854325"/>
          </a:xfrm>
          <a:prstGeom prst="rect">
            <a:avLst/>
          </a:prstGeom>
        </p:spPr>
        <p:txBody>
          <a:bodyPr vert="horz" wrap="square" lIns="0" tIns="259715" rIns="0" bIns="0" rtlCol="0">
            <a:spAutoFit/>
          </a:bodyPr>
          <a:lstStyle/>
          <a:p>
            <a:pPr marL="457200" indent="-444500">
              <a:lnSpc>
                <a:spcPct val="100000"/>
              </a:lnSpc>
              <a:spcBef>
                <a:spcPts val="2045"/>
              </a:spcBef>
              <a:buSzPct val="145312"/>
              <a:buFont typeface="Arial"/>
              <a:buChar char="•"/>
              <a:tabLst>
                <a:tab pos="457200" algn="l"/>
              </a:tabLst>
            </a:pPr>
            <a:r>
              <a:rPr sz="3200" b="1" spc="70" dirty="0">
                <a:latin typeface="Arial"/>
                <a:cs typeface="Arial"/>
              </a:rPr>
              <a:t>M</a:t>
            </a:r>
            <a:r>
              <a:rPr sz="3200" spc="70" dirty="0">
                <a:latin typeface="Arial"/>
                <a:cs typeface="Arial"/>
              </a:rPr>
              <a:t>odel </a:t>
            </a:r>
            <a:r>
              <a:rPr sz="3200" spc="25" dirty="0">
                <a:latin typeface="Arial"/>
                <a:cs typeface="Arial"/>
              </a:rPr>
              <a:t>transformation </a:t>
            </a:r>
            <a:r>
              <a:rPr sz="3200" spc="-5" dirty="0">
                <a:latin typeface="Arial"/>
                <a:cs typeface="Arial"/>
              </a:rPr>
              <a:t>(placing</a:t>
            </a:r>
            <a:r>
              <a:rPr sz="3200" spc="-130" dirty="0">
                <a:latin typeface="Arial"/>
                <a:cs typeface="Arial"/>
              </a:rPr>
              <a:t> </a:t>
            </a:r>
            <a:r>
              <a:rPr sz="3200" spc="10" dirty="0">
                <a:latin typeface="Arial"/>
                <a:cs typeface="Arial"/>
              </a:rPr>
              <a:t>objects)</a:t>
            </a:r>
            <a:endParaRPr sz="3200">
              <a:latin typeface="Arial"/>
              <a:cs typeface="Arial"/>
            </a:endParaRPr>
          </a:p>
          <a:p>
            <a:pPr marL="457200" indent="-444500">
              <a:lnSpc>
                <a:spcPct val="100000"/>
              </a:lnSpc>
              <a:spcBef>
                <a:spcPts val="4259"/>
              </a:spcBef>
              <a:buSzPct val="145312"/>
              <a:buFont typeface="Arial"/>
              <a:buChar char="•"/>
              <a:tabLst>
                <a:tab pos="457200" algn="l"/>
              </a:tabLst>
            </a:pPr>
            <a:r>
              <a:rPr sz="3200" b="1" spc="-20" dirty="0">
                <a:latin typeface="Arial"/>
                <a:cs typeface="Arial"/>
              </a:rPr>
              <a:t>V</a:t>
            </a:r>
            <a:r>
              <a:rPr sz="3200" spc="-20" dirty="0">
                <a:latin typeface="Arial"/>
                <a:cs typeface="Arial"/>
              </a:rPr>
              <a:t>iew </a:t>
            </a:r>
            <a:r>
              <a:rPr sz="3200" spc="25" dirty="0">
                <a:latin typeface="Arial"/>
                <a:cs typeface="Arial"/>
              </a:rPr>
              <a:t>transformation </a:t>
            </a:r>
            <a:r>
              <a:rPr sz="3200" spc="-5" dirty="0">
                <a:latin typeface="Arial"/>
                <a:cs typeface="Arial"/>
              </a:rPr>
              <a:t>(placing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-35" dirty="0">
                <a:latin typeface="Arial"/>
                <a:cs typeface="Arial"/>
              </a:rPr>
              <a:t>camera)</a:t>
            </a:r>
            <a:endParaRPr sz="3200">
              <a:latin typeface="Arial"/>
              <a:cs typeface="Arial"/>
            </a:endParaRPr>
          </a:p>
          <a:p>
            <a:pPr marL="457200" indent="-444500">
              <a:lnSpc>
                <a:spcPct val="100000"/>
              </a:lnSpc>
              <a:spcBef>
                <a:spcPts val="4259"/>
              </a:spcBef>
              <a:buSzPct val="145312"/>
              <a:buFont typeface="Arial"/>
              <a:buChar char="•"/>
              <a:tabLst>
                <a:tab pos="457200" algn="l"/>
              </a:tabLst>
            </a:pPr>
            <a:r>
              <a:rPr sz="3200" b="1" spc="20" dirty="0">
                <a:latin typeface="Arial"/>
                <a:cs typeface="Arial"/>
              </a:rPr>
              <a:t>P</a:t>
            </a:r>
            <a:r>
              <a:rPr sz="3200" spc="20" dirty="0">
                <a:latin typeface="Arial"/>
                <a:cs typeface="Arial"/>
              </a:rPr>
              <a:t>rojection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25" dirty="0">
                <a:latin typeface="Arial"/>
                <a:cs typeface="Arial"/>
              </a:rPr>
              <a:t>transformation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5208523"/>
            <a:ext cx="216535" cy="13462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4050" spc="150" dirty="0">
                <a:latin typeface="Arial"/>
                <a:cs typeface="Arial"/>
              </a:rPr>
              <a:t>-</a:t>
            </a: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4050" spc="150" dirty="0">
                <a:latin typeface="Arial"/>
                <a:cs typeface="Arial"/>
              </a:rPr>
              <a:t>-</a:t>
            </a:r>
            <a:endParaRPr sz="4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54200" y="5125720"/>
            <a:ext cx="9206865" cy="1346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>
              <a:lnSpc>
                <a:spcPct val="154800"/>
              </a:lnSpc>
              <a:spcBef>
                <a:spcPts val="95"/>
              </a:spcBef>
            </a:pPr>
            <a:r>
              <a:rPr sz="2800" spc="-35" dirty="0">
                <a:latin typeface="Arial"/>
                <a:cs typeface="Arial"/>
              </a:rPr>
              <a:t>Orthographic projection </a:t>
            </a:r>
            <a:r>
              <a:rPr sz="2800" spc="-40" dirty="0">
                <a:latin typeface="Arial"/>
                <a:cs typeface="Arial"/>
              </a:rPr>
              <a:t>(cuboid </a:t>
            </a:r>
            <a:r>
              <a:rPr sz="2800" spc="25" dirty="0">
                <a:latin typeface="Arial"/>
                <a:cs typeface="Arial"/>
              </a:rPr>
              <a:t>to </a:t>
            </a:r>
            <a:r>
              <a:rPr sz="2800" spc="-20" dirty="0">
                <a:latin typeface="Arial"/>
                <a:cs typeface="Arial"/>
              </a:rPr>
              <a:t>“canonical” </a:t>
            </a:r>
            <a:r>
              <a:rPr sz="2800" spc="-15" dirty="0">
                <a:latin typeface="Arial"/>
                <a:cs typeface="Arial"/>
              </a:rPr>
              <a:t>cube </a:t>
            </a:r>
            <a:r>
              <a:rPr sz="2800" dirty="0">
                <a:latin typeface="Arial"/>
                <a:cs typeface="Arial"/>
              </a:rPr>
              <a:t>[-1, </a:t>
            </a:r>
            <a:r>
              <a:rPr sz="2800" spc="-90" dirty="0">
                <a:latin typeface="Arial"/>
                <a:cs typeface="Arial"/>
              </a:rPr>
              <a:t>1]</a:t>
            </a:r>
            <a:r>
              <a:rPr sz="2775" spc="-135" baseline="19519" dirty="0">
                <a:latin typeface="Arial"/>
                <a:cs typeface="Arial"/>
              </a:rPr>
              <a:t>3</a:t>
            </a:r>
            <a:r>
              <a:rPr sz="2800" spc="-90" dirty="0">
                <a:latin typeface="Arial"/>
                <a:cs typeface="Arial"/>
              </a:rPr>
              <a:t>)  </a:t>
            </a:r>
            <a:r>
              <a:rPr sz="2800" spc="-55" dirty="0">
                <a:latin typeface="Arial"/>
                <a:cs typeface="Arial"/>
              </a:rPr>
              <a:t>Perspective </a:t>
            </a:r>
            <a:r>
              <a:rPr sz="2800" spc="-35" dirty="0">
                <a:latin typeface="Arial"/>
                <a:cs typeface="Arial"/>
              </a:rPr>
              <a:t>projection </a:t>
            </a:r>
            <a:r>
              <a:rPr sz="2800" spc="-60" dirty="0">
                <a:latin typeface="Arial"/>
                <a:cs typeface="Arial"/>
              </a:rPr>
              <a:t>(frustum </a:t>
            </a:r>
            <a:r>
              <a:rPr sz="2800" spc="25" dirty="0">
                <a:latin typeface="Arial"/>
                <a:cs typeface="Arial"/>
              </a:rPr>
              <a:t>to </a:t>
            </a:r>
            <a:r>
              <a:rPr sz="2800" spc="-20" dirty="0">
                <a:latin typeface="Arial"/>
                <a:cs typeface="Arial"/>
              </a:rPr>
              <a:t>“canonical”</a:t>
            </a:r>
            <a:r>
              <a:rPr sz="2800" spc="120" dirty="0">
                <a:latin typeface="Arial"/>
                <a:cs typeface="Arial"/>
              </a:rPr>
              <a:t> </a:t>
            </a:r>
            <a:r>
              <a:rPr sz="2800" spc="-65" dirty="0">
                <a:latin typeface="Arial"/>
                <a:cs typeface="Arial"/>
              </a:rPr>
              <a:t>cube)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6972300"/>
            <a:ext cx="411352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spcBef>
                <a:spcPts val="100"/>
              </a:spcBef>
              <a:buSzPct val="145312"/>
              <a:buChar char="•"/>
              <a:tabLst>
                <a:tab pos="457200" algn="l"/>
              </a:tabLst>
            </a:pPr>
            <a:r>
              <a:rPr sz="3200" spc="5" dirty="0">
                <a:latin typeface="Arial"/>
                <a:cs typeface="Arial"/>
              </a:rPr>
              <a:t>Canonical </a:t>
            </a:r>
            <a:r>
              <a:rPr sz="3200" spc="40" dirty="0">
                <a:latin typeface="Arial"/>
                <a:cs typeface="Arial"/>
              </a:rPr>
              <a:t>cube </a:t>
            </a:r>
            <a:r>
              <a:rPr sz="3200" spc="85" dirty="0">
                <a:latin typeface="Arial"/>
                <a:cs typeface="Arial"/>
              </a:rPr>
              <a:t>to</a:t>
            </a:r>
            <a:r>
              <a:rPr sz="3200" spc="-114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?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400800" y="9315805"/>
            <a:ext cx="20193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latin typeface="Arial"/>
                <a:cs typeface="Arial"/>
              </a:rPr>
              <a:t>7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4700" y="876300"/>
            <a:ext cx="8909050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00" spc="105" dirty="0"/>
              <a:t>Canonical </a:t>
            </a:r>
            <a:r>
              <a:rPr sz="5800" spc="100" dirty="0"/>
              <a:t>Cube </a:t>
            </a:r>
            <a:r>
              <a:rPr sz="5800" spc="265" dirty="0"/>
              <a:t>to</a:t>
            </a:r>
            <a:r>
              <a:rPr sz="5800" spc="-245" dirty="0"/>
              <a:t> </a:t>
            </a:r>
            <a:r>
              <a:rPr sz="5800" spc="50" dirty="0"/>
              <a:t>Screen</a:t>
            </a:r>
            <a:endParaRPr sz="5800"/>
          </a:p>
        </p:txBody>
      </p:sp>
      <p:sp>
        <p:nvSpPr>
          <p:cNvPr id="3" name="object 3"/>
          <p:cNvSpPr txBox="1"/>
          <p:nvPr/>
        </p:nvSpPr>
        <p:spPr>
          <a:xfrm>
            <a:off x="1333500" y="2230057"/>
            <a:ext cx="8267065" cy="632650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444500" indent="-419100">
              <a:lnSpc>
                <a:spcPct val="100000"/>
              </a:lnSpc>
              <a:spcBef>
                <a:spcPts val="590"/>
              </a:spcBef>
              <a:buSzPct val="144262"/>
              <a:buChar char="•"/>
              <a:tabLst>
                <a:tab pos="444500" algn="l"/>
              </a:tabLst>
            </a:pPr>
            <a:r>
              <a:rPr sz="3050" spc="-10" dirty="0">
                <a:latin typeface="Arial"/>
                <a:cs typeface="Arial"/>
              </a:rPr>
              <a:t>What </a:t>
            </a:r>
            <a:r>
              <a:rPr sz="3050" spc="-5" dirty="0">
                <a:latin typeface="Arial"/>
                <a:cs typeface="Arial"/>
              </a:rPr>
              <a:t>is </a:t>
            </a:r>
            <a:r>
              <a:rPr sz="3050" spc="-65" dirty="0">
                <a:latin typeface="Arial"/>
                <a:cs typeface="Arial"/>
              </a:rPr>
              <a:t>a</a:t>
            </a:r>
            <a:r>
              <a:rPr sz="3050" spc="-5" dirty="0">
                <a:latin typeface="Arial"/>
                <a:cs typeface="Arial"/>
              </a:rPr>
              <a:t> </a:t>
            </a:r>
            <a:r>
              <a:rPr sz="3050" spc="-15" dirty="0">
                <a:latin typeface="Arial"/>
                <a:cs typeface="Arial"/>
              </a:rPr>
              <a:t>screen?</a:t>
            </a:r>
            <a:endParaRPr sz="3050">
              <a:latin typeface="Arial"/>
              <a:cs typeface="Arial"/>
            </a:endParaRPr>
          </a:p>
          <a:p>
            <a:pPr marL="889000" lvl="1" indent="-419100">
              <a:lnSpc>
                <a:spcPct val="100000"/>
              </a:lnSpc>
              <a:spcBef>
                <a:spcPts val="640"/>
              </a:spcBef>
              <a:buSzPct val="145283"/>
              <a:buChar char="-"/>
              <a:tabLst>
                <a:tab pos="888365" algn="l"/>
                <a:tab pos="889000" algn="l"/>
              </a:tabLst>
            </a:pPr>
            <a:r>
              <a:rPr sz="2650" spc="-70" dirty="0">
                <a:latin typeface="Arial"/>
                <a:cs typeface="Arial"/>
              </a:rPr>
              <a:t>An </a:t>
            </a:r>
            <a:r>
              <a:rPr sz="2650" spc="-75" dirty="0">
                <a:latin typeface="Arial"/>
                <a:cs typeface="Arial"/>
              </a:rPr>
              <a:t>array </a:t>
            </a:r>
            <a:r>
              <a:rPr sz="2650" spc="-25" dirty="0">
                <a:latin typeface="Arial"/>
                <a:cs typeface="Arial"/>
              </a:rPr>
              <a:t>of</a:t>
            </a:r>
            <a:r>
              <a:rPr sz="2650" spc="140" dirty="0">
                <a:latin typeface="Arial"/>
                <a:cs typeface="Arial"/>
              </a:rPr>
              <a:t> </a:t>
            </a:r>
            <a:r>
              <a:rPr sz="2650" spc="-55" dirty="0">
                <a:latin typeface="Arial"/>
                <a:cs typeface="Arial"/>
              </a:rPr>
              <a:t>pixels</a:t>
            </a:r>
            <a:endParaRPr sz="2650">
              <a:latin typeface="Arial"/>
              <a:cs typeface="Arial"/>
            </a:endParaRPr>
          </a:p>
          <a:p>
            <a:pPr marL="889000" lvl="1" indent="-419100">
              <a:lnSpc>
                <a:spcPct val="100000"/>
              </a:lnSpc>
              <a:spcBef>
                <a:spcPts val="380"/>
              </a:spcBef>
              <a:buSzPct val="145283"/>
              <a:buChar char="-"/>
              <a:tabLst>
                <a:tab pos="888365" algn="l"/>
                <a:tab pos="889000" algn="l"/>
              </a:tabLst>
            </a:pPr>
            <a:r>
              <a:rPr sz="2650" spc="-95" dirty="0">
                <a:latin typeface="Arial"/>
                <a:cs typeface="Arial"/>
              </a:rPr>
              <a:t>Size </a:t>
            </a:r>
            <a:r>
              <a:rPr sz="2650" spc="-25" dirty="0">
                <a:latin typeface="Arial"/>
                <a:cs typeface="Arial"/>
              </a:rPr>
              <a:t>of </a:t>
            </a:r>
            <a:r>
              <a:rPr sz="2650" spc="-30" dirty="0">
                <a:latin typeface="Arial"/>
                <a:cs typeface="Arial"/>
              </a:rPr>
              <a:t>the </a:t>
            </a:r>
            <a:r>
              <a:rPr sz="2650" spc="-65" dirty="0">
                <a:latin typeface="Arial"/>
                <a:cs typeface="Arial"/>
              </a:rPr>
              <a:t>array:</a:t>
            </a:r>
            <a:r>
              <a:rPr sz="2650" spc="145" dirty="0">
                <a:latin typeface="Arial"/>
                <a:cs typeface="Arial"/>
              </a:rPr>
              <a:t> </a:t>
            </a:r>
            <a:r>
              <a:rPr sz="2650" spc="-50" dirty="0">
                <a:latin typeface="Arial"/>
                <a:cs typeface="Arial"/>
              </a:rPr>
              <a:t>resolution</a:t>
            </a:r>
            <a:endParaRPr sz="2650">
              <a:latin typeface="Arial"/>
              <a:cs typeface="Arial"/>
            </a:endParaRPr>
          </a:p>
          <a:p>
            <a:pPr marL="889000" lvl="1" indent="-419100">
              <a:lnSpc>
                <a:spcPct val="100000"/>
              </a:lnSpc>
              <a:spcBef>
                <a:spcPts val="380"/>
              </a:spcBef>
              <a:buSzPct val="145283"/>
              <a:buChar char="-"/>
              <a:tabLst>
                <a:tab pos="888365" algn="l"/>
                <a:tab pos="889000" algn="l"/>
              </a:tabLst>
            </a:pPr>
            <a:r>
              <a:rPr sz="2650" spc="-95" dirty="0">
                <a:latin typeface="Arial"/>
                <a:cs typeface="Arial"/>
              </a:rPr>
              <a:t>A </a:t>
            </a:r>
            <a:r>
              <a:rPr sz="2650" spc="-35" dirty="0">
                <a:latin typeface="Arial"/>
                <a:cs typeface="Arial"/>
              </a:rPr>
              <a:t>typical </a:t>
            </a:r>
            <a:r>
              <a:rPr sz="2650" spc="-25" dirty="0">
                <a:latin typeface="Arial"/>
                <a:cs typeface="Arial"/>
              </a:rPr>
              <a:t>kind of </a:t>
            </a:r>
            <a:r>
              <a:rPr sz="2650" spc="-45" dirty="0">
                <a:latin typeface="Arial"/>
                <a:cs typeface="Arial"/>
              </a:rPr>
              <a:t>raster</a:t>
            </a:r>
            <a:r>
              <a:rPr sz="2650" spc="175" dirty="0">
                <a:latin typeface="Arial"/>
                <a:cs typeface="Arial"/>
              </a:rPr>
              <a:t> </a:t>
            </a:r>
            <a:r>
              <a:rPr sz="2650" spc="-50" dirty="0">
                <a:latin typeface="Arial"/>
                <a:cs typeface="Arial"/>
              </a:rPr>
              <a:t>display</a:t>
            </a:r>
            <a:endParaRPr sz="2650">
              <a:latin typeface="Arial"/>
              <a:cs typeface="Arial"/>
            </a:endParaRPr>
          </a:p>
          <a:p>
            <a:pPr marL="444500" indent="-419100">
              <a:lnSpc>
                <a:spcPct val="100000"/>
              </a:lnSpc>
              <a:spcBef>
                <a:spcPts val="3679"/>
              </a:spcBef>
              <a:buSzPct val="144262"/>
              <a:buChar char="•"/>
              <a:tabLst>
                <a:tab pos="444500" algn="l"/>
              </a:tabLst>
            </a:pPr>
            <a:r>
              <a:rPr sz="3050" spc="-25" dirty="0">
                <a:latin typeface="Arial"/>
                <a:cs typeface="Arial"/>
              </a:rPr>
              <a:t>Raster </a:t>
            </a:r>
            <a:r>
              <a:rPr sz="3050" spc="40" dirty="0">
                <a:latin typeface="Arial"/>
                <a:cs typeface="Arial"/>
              </a:rPr>
              <a:t>== </a:t>
            </a:r>
            <a:r>
              <a:rPr sz="3050" spc="-15" dirty="0">
                <a:latin typeface="Arial"/>
                <a:cs typeface="Arial"/>
              </a:rPr>
              <a:t>screen </a:t>
            </a:r>
            <a:r>
              <a:rPr sz="3050" spc="-5" dirty="0">
                <a:latin typeface="Arial"/>
                <a:cs typeface="Arial"/>
              </a:rPr>
              <a:t>in</a:t>
            </a:r>
            <a:r>
              <a:rPr sz="3050" spc="-35" dirty="0">
                <a:latin typeface="Arial"/>
                <a:cs typeface="Arial"/>
              </a:rPr>
              <a:t> </a:t>
            </a:r>
            <a:r>
              <a:rPr sz="3050" spc="-25" dirty="0">
                <a:latin typeface="Arial"/>
                <a:cs typeface="Arial"/>
              </a:rPr>
              <a:t>German</a:t>
            </a:r>
            <a:endParaRPr sz="3050">
              <a:latin typeface="Arial"/>
              <a:cs typeface="Arial"/>
            </a:endParaRPr>
          </a:p>
          <a:p>
            <a:pPr marL="889000" lvl="1" indent="-419100">
              <a:lnSpc>
                <a:spcPct val="100000"/>
              </a:lnSpc>
              <a:spcBef>
                <a:spcPts val="640"/>
              </a:spcBef>
              <a:buSzPct val="145283"/>
              <a:buChar char="-"/>
              <a:tabLst>
                <a:tab pos="888365" algn="l"/>
                <a:tab pos="889000" algn="l"/>
              </a:tabLst>
            </a:pPr>
            <a:r>
              <a:rPr sz="2650" spc="-75" dirty="0">
                <a:latin typeface="Arial"/>
                <a:cs typeface="Arial"/>
              </a:rPr>
              <a:t>Rasterize </a:t>
            </a:r>
            <a:r>
              <a:rPr sz="2650" spc="45" dirty="0">
                <a:latin typeface="Arial"/>
                <a:cs typeface="Arial"/>
              </a:rPr>
              <a:t>== </a:t>
            </a:r>
            <a:r>
              <a:rPr sz="2650" spc="-25" dirty="0">
                <a:latin typeface="Arial"/>
                <a:cs typeface="Arial"/>
              </a:rPr>
              <a:t>drawing </a:t>
            </a:r>
            <a:r>
              <a:rPr sz="2650" dirty="0">
                <a:latin typeface="Arial"/>
                <a:cs typeface="Arial"/>
              </a:rPr>
              <a:t>onto </a:t>
            </a:r>
            <a:r>
              <a:rPr sz="2650" spc="-30" dirty="0">
                <a:latin typeface="Arial"/>
                <a:cs typeface="Arial"/>
              </a:rPr>
              <a:t>the</a:t>
            </a:r>
            <a:r>
              <a:rPr sz="2650" spc="50" dirty="0">
                <a:latin typeface="Arial"/>
                <a:cs typeface="Arial"/>
              </a:rPr>
              <a:t> </a:t>
            </a:r>
            <a:r>
              <a:rPr sz="2650" spc="-55" dirty="0">
                <a:latin typeface="Arial"/>
                <a:cs typeface="Arial"/>
              </a:rPr>
              <a:t>screen</a:t>
            </a:r>
            <a:endParaRPr sz="2650">
              <a:latin typeface="Arial"/>
              <a:cs typeface="Arial"/>
            </a:endParaRPr>
          </a:p>
          <a:p>
            <a:pPr marL="444500" indent="-419100">
              <a:lnSpc>
                <a:spcPct val="100000"/>
              </a:lnSpc>
              <a:spcBef>
                <a:spcPts val="3679"/>
              </a:spcBef>
              <a:buSzPct val="144262"/>
              <a:buChar char="•"/>
              <a:tabLst>
                <a:tab pos="444500" algn="l"/>
              </a:tabLst>
            </a:pPr>
            <a:r>
              <a:rPr sz="3050" spc="-20" dirty="0">
                <a:latin typeface="Arial"/>
                <a:cs typeface="Arial"/>
              </a:rPr>
              <a:t>Pixel </a:t>
            </a:r>
            <a:r>
              <a:rPr sz="3050" spc="-95" dirty="0">
                <a:latin typeface="Arial"/>
                <a:cs typeface="Arial"/>
              </a:rPr>
              <a:t>(FYI, </a:t>
            </a:r>
            <a:r>
              <a:rPr sz="3050" spc="25" dirty="0">
                <a:latin typeface="Arial"/>
                <a:cs typeface="Arial"/>
              </a:rPr>
              <a:t>short </a:t>
            </a:r>
            <a:r>
              <a:rPr sz="3050" spc="30" dirty="0">
                <a:latin typeface="Arial"/>
                <a:cs typeface="Arial"/>
              </a:rPr>
              <a:t>for </a:t>
            </a:r>
            <a:r>
              <a:rPr sz="3050" spc="55" dirty="0">
                <a:latin typeface="Arial"/>
                <a:cs typeface="Arial"/>
              </a:rPr>
              <a:t>“picture</a:t>
            </a:r>
            <a:r>
              <a:rPr sz="3050" spc="30" dirty="0">
                <a:latin typeface="Arial"/>
                <a:cs typeface="Arial"/>
              </a:rPr>
              <a:t> </a:t>
            </a:r>
            <a:r>
              <a:rPr sz="3050" dirty="0">
                <a:latin typeface="Arial"/>
                <a:cs typeface="Arial"/>
              </a:rPr>
              <a:t>element”)</a:t>
            </a:r>
            <a:endParaRPr sz="3050">
              <a:latin typeface="Arial"/>
              <a:cs typeface="Arial"/>
            </a:endParaRPr>
          </a:p>
          <a:p>
            <a:pPr marL="889000" lvl="1" indent="-419100">
              <a:lnSpc>
                <a:spcPct val="100000"/>
              </a:lnSpc>
              <a:spcBef>
                <a:spcPts val="640"/>
              </a:spcBef>
              <a:buSzPct val="145283"/>
              <a:buChar char="-"/>
              <a:tabLst>
                <a:tab pos="888365" algn="l"/>
                <a:tab pos="889000" algn="l"/>
              </a:tabLst>
            </a:pPr>
            <a:r>
              <a:rPr sz="2650" spc="-80" dirty="0">
                <a:latin typeface="Arial"/>
                <a:cs typeface="Arial"/>
              </a:rPr>
              <a:t>For </a:t>
            </a:r>
            <a:r>
              <a:rPr sz="2650" spc="5" dirty="0">
                <a:latin typeface="Arial"/>
                <a:cs typeface="Arial"/>
              </a:rPr>
              <a:t>now: </a:t>
            </a:r>
            <a:r>
              <a:rPr sz="2650" spc="-95" dirty="0">
                <a:latin typeface="Arial"/>
                <a:cs typeface="Arial"/>
              </a:rPr>
              <a:t>A </a:t>
            </a:r>
            <a:r>
              <a:rPr sz="2650" spc="-60" dirty="0">
                <a:latin typeface="Arial"/>
                <a:cs typeface="Arial"/>
              </a:rPr>
              <a:t>pixel </a:t>
            </a:r>
            <a:r>
              <a:rPr sz="2650" spc="-75" dirty="0">
                <a:latin typeface="Arial"/>
                <a:cs typeface="Arial"/>
              </a:rPr>
              <a:t>is </a:t>
            </a:r>
            <a:r>
              <a:rPr sz="2650" spc="-95" dirty="0">
                <a:latin typeface="Arial"/>
                <a:cs typeface="Arial"/>
              </a:rPr>
              <a:t>a </a:t>
            </a:r>
            <a:r>
              <a:rPr sz="2650" spc="-50" dirty="0">
                <a:latin typeface="Arial"/>
                <a:cs typeface="Arial"/>
              </a:rPr>
              <a:t>little </a:t>
            </a:r>
            <a:r>
              <a:rPr sz="2650" spc="-55" dirty="0">
                <a:latin typeface="Arial"/>
                <a:cs typeface="Arial"/>
              </a:rPr>
              <a:t>square </a:t>
            </a:r>
            <a:r>
              <a:rPr sz="2650" spc="-10" dirty="0">
                <a:latin typeface="Arial"/>
                <a:cs typeface="Arial"/>
              </a:rPr>
              <a:t>with </a:t>
            </a:r>
            <a:r>
              <a:rPr sz="2650" spc="-40" dirty="0">
                <a:latin typeface="Arial"/>
                <a:cs typeface="Arial"/>
              </a:rPr>
              <a:t>uniform</a:t>
            </a:r>
            <a:r>
              <a:rPr sz="2650" spc="530" dirty="0">
                <a:latin typeface="Arial"/>
                <a:cs typeface="Arial"/>
              </a:rPr>
              <a:t> </a:t>
            </a:r>
            <a:r>
              <a:rPr sz="2650" spc="-20" dirty="0">
                <a:latin typeface="Arial"/>
                <a:cs typeface="Arial"/>
              </a:rPr>
              <a:t>color</a:t>
            </a:r>
            <a:endParaRPr sz="2650">
              <a:latin typeface="Arial"/>
              <a:cs typeface="Arial"/>
            </a:endParaRPr>
          </a:p>
          <a:p>
            <a:pPr marL="889000" lvl="1" indent="-419100">
              <a:lnSpc>
                <a:spcPct val="100000"/>
              </a:lnSpc>
              <a:spcBef>
                <a:spcPts val="380"/>
              </a:spcBef>
              <a:buSzPct val="145283"/>
              <a:buChar char="-"/>
              <a:tabLst>
                <a:tab pos="888365" algn="l"/>
                <a:tab pos="889000" algn="l"/>
              </a:tabLst>
            </a:pPr>
            <a:r>
              <a:rPr sz="2650" spc="-35" dirty="0">
                <a:latin typeface="Arial"/>
                <a:cs typeface="Arial"/>
              </a:rPr>
              <a:t>Color </a:t>
            </a:r>
            <a:r>
              <a:rPr sz="2650" spc="-75" dirty="0">
                <a:latin typeface="Arial"/>
                <a:cs typeface="Arial"/>
              </a:rPr>
              <a:t>is </a:t>
            </a:r>
            <a:r>
              <a:rPr sz="2650" spc="-95" dirty="0">
                <a:latin typeface="Arial"/>
                <a:cs typeface="Arial"/>
              </a:rPr>
              <a:t>a </a:t>
            </a:r>
            <a:r>
              <a:rPr sz="2650" spc="-50" dirty="0">
                <a:latin typeface="Arial"/>
                <a:cs typeface="Arial"/>
              </a:rPr>
              <a:t>mixture </a:t>
            </a:r>
            <a:r>
              <a:rPr sz="2650" spc="-25" dirty="0">
                <a:latin typeface="Arial"/>
                <a:cs typeface="Arial"/>
              </a:rPr>
              <a:t>of </a:t>
            </a:r>
            <a:r>
              <a:rPr sz="2650" spc="-75" dirty="0">
                <a:latin typeface="Arial"/>
                <a:cs typeface="Arial"/>
              </a:rPr>
              <a:t>(</a:t>
            </a:r>
            <a:r>
              <a:rPr sz="2650" spc="-75" dirty="0">
                <a:solidFill>
                  <a:srgbClr val="EE220C"/>
                </a:solidFill>
                <a:latin typeface="Arial"/>
                <a:cs typeface="Arial"/>
              </a:rPr>
              <a:t>red</a:t>
            </a:r>
            <a:r>
              <a:rPr sz="2650" spc="-75" dirty="0">
                <a:latin typeface="Arial"/>
                <a:cs typeface="Arial"/>
              </a:rPr>
              <a:t>, </a:t>
            </a:r>
            <a:r>
              <a:rPr sz="2650" spc="-55" dirty="0">
                <a:solidFill>
                  <a:srgbClr val="1DB100"/>
                </a:solidFill>
                <a:latin typeface="Arial"/>
                <a:cs typeface="Arial"/>
              </a:rPr>
              <a:t>green</a:t>
            </a:r>
            <a:r>
              <a:rPr sz="2650" spc="-55" dirty="0">
                <a:latin typeface="Arial"/>
                <a:cs typeface="Arial"/>
              </a:rPr>
              <a:t>,</a:t>
            </a:r>
            <a:r>
              <a:rPr sz="2650" spc="345" dirty="0">
                <a:latin typeface="Arial"/>
                <a:cs typeface="Arial"/>
              </a:rPr>
              <a:t> </a:t>
            </a:r>
            <a:r>
              <a:rPr sz="2650" spc="-85" dirty="0">
                <a:solidFill>
                  <a:srgbClr val="0076BA"/>
                </a:solidFill>
                <a:latin typeface="Arial"/>
                <a:cs typeface="Arial"/>
              </a:rPr>
              <a:t>blue</a:t>
            </a:r>
            <a:r>
              <a:rPr sz="2650" spc="-85" dirty="0">
                <a:latin typeface="Arial"/>
                <a:cs typeface="Arial"/>
              </a:rPr>
              <a:t>)</a:t>
            </a:r>
            <a:endParaRPr sz="2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4700" y="876300"/>
            <a:ext cx="8909050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00" spc="105" dirty="0"/>
              <a:t>Canonical </a:t>
            </a:r>
            <a:r>
              <a:rPr sz="5800" spc="100" dirty="0"/>
              <a:t>Cube </a:t>
            </a:r>
            <a:r>
              <a:rPr sz="5800" spc="265" dirty="0"/>
              <a:t>to</a:t>
            </a:r>
            <a:r>
              <a:rPr sz="5800" spc="-245" dirty="0"/>
              <a:t> </a:t>
            </a:r>
            <a:r>
              <a:rPr sz="5800" spc="50" dirty="0"/>
              <a:t>Screen</a:t>
            </a:r>
            <a:endParaRPr sz="5800"/>
          </a:p>
        </p:txBody>
      </p:sp>
      <p:sp>
        <p:nvSpPr>
          <p:cNvPr id="3" name="object 3"/>
          <p:cNvSpPr txBox="1"/>
          <p:nvPr/>
        </p:nvSpPr>
        <p:spPr>
          <a:xfrm>
            <a:off x="965200" y="2413750"/>
            <a:ext cx="6649084" cy="124587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482600" indent="-444500">
              <a:lnSpc>
                <a:spcPct val="100000"/>
              </a:lnSpc>
              <a:spcBef>
                <a:spcPts val="495"/>
              </a:spcBef>
              <a:buSzPct val="145312"/>
              <a:buChar char="•"/>
              <a:tabLst>
                <a:tab pos="482600" algn="l"/>
              </a:tabLst>
            </a:pPr>
            <a:r>
              <a:rPr sz="3200" spc="-5" dirty="0">
                <a:latin typeface="Arial"/>
                <a:cs typeface="Arial"/>
              </a:rPr>
              <a:t>Defining </a:t>
            </a:r>
            <a:r>
              <a:rPr sz="3200" spc="15" dirty="0">
                <a:latin typeface="Arial"/>
                <a:cs typeface="Arial"/>
              </a:rPr>
              <a:t>the </a:t>
            </a:r>
            <a:r>
              <a:rPr sz="3200" spc="-15" dirty="0">
                <a:latin typeface="Arial"/>
                <a:cs typeface="Arial"/>
              </a:rPr>
              <a:t>screen </a:t>
            </a:r>
            <a:r>
              <a:rPr sz="3200" spc="20" dirty="0">
                <a:latin typeface="Arial"/>
                <a:cs typeface="Arial"/>
              </a:rPr>
              <a:t>space</a:t>
            </a:r>
            <a:endParaRPr sz="3200">
              <a:latin typeface="Arial"/>
              <a:cs typeface="Arial"/>
            </a:endParaRPr>
          </a:p>
          <a:p>
            <a:pPr marL="482600">
              <a:lnSpc>
                <a:spcPct val="100000"/>
              </a:lnSpc>
              <a:spcBef>
                <a:spcPts val="509"/>
              </a:spcBef>
              <a:tabLst>
                <a:tab pos="926465" algn="l"/>
              </a:tabLst>
            </a:pPr>
            <a:r>
              <a:rPr sz="6075" spc="225" baseline="-6858" dirty="0">
                <a:latin typeface="Arial"/>
                <a:cs typeface="Arial"/>
              </a:rPr>
              <a:t>-	</a:t>
            </a:r>
            <a:r>
              <a:rPr sz="2800" spc="-70" dirty="0">
                <a:latin typeface="Arial"/>
                <a:cs typeface="Arial"/>
              </a:rPr>
              <a:t>Slightly </a:t>
            </a:r>
            <a:r>
              <a:rPr sz="2800" spc="-60" dirty="0">
                <a:latin typeface="Arial"/>
                <a:cs typeface="Arial"/>
              </a:rPr>
              <a:t>different </a:t>
            </a:r>
            <a:r>
              <a:rPr sz="2800" spc="-40" dirty="0">
                <a:latin typeface="Arial"/>
                <a:cs typeface="Arial"/>
              </a:rPr>
              <a:t>from the </a:t>
            </a:r>
            <a:r>
              <a:rPr sz="2800" spc="-20" dirty="0">
                <a:latin typeface="Arial"/>
                <a:cs typeface="Arial"/>
              </a:rPr>
              <a:t>“tiger</a:t>
            </a:r>
            <a:r>
              <a:rPr sz="2800" spc="190" dirty="0">
                <a:latin typeface="Arial"/>
                <a:cs typeface="Arial"/>
              </a:rPr>
              <a:t> </a:t>
            </a:r>
            <a:r>
              <a:rPr sz="2800" spc="30" dirty="0">
                <a:latin typeface="Arial"/>
                <a:cs typeface="Arial"/>
              </a:rPr>
              <a:t>book”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68157" y="4164876"/>
            <a:ext cx="6501130" cy="4606290"/>
            <a:chOff x="1868157" y="4164876"/>
            <a:chExt cx="6501130" cy="4606290"/>
          </a:xfrm>
        </p:grpSpPr>
        <p:sp>
          <p:nvSpPr>
            <p:cNvPr id="5" name="object 5"/>
            <p:cNvSpPr/>
            <p:nvPr/>
          </p:nvSpPr>
          <p:spPr>
            <a:xfrm>
              <a:off x="2029434" y="4859820"/>
              <a:ext cx="1252855" cy="1270000"/>
            </a:xfrm>
            <a:custGeom>
              <a:avLst/>
              <a:gdLst/>
              <a:ahLst/>
              <a:cxnLst/>
              <a:rect l="l" t="t" r="r" b="b"/>
              <a:pathLst>
                <a:path w="1252854" h="1270000">
                  <a:moveTo>
                    <a:pt x="0" y="1270000"/>
                  </a:moveTo>
                  <a:lnTo>
                    <a:pt x="1252435" y="1270000"/>
                  </a:lnTo>
                  <a:lnTo>
                    <a:pt x="1252435" y="0"/>
                  </a:lnTo>
                  <a:lnTo>
                    <a:pt x="0" y="0"/>
                  </a:lnTo>
                  <a:lnTo>
                    <a:pt x="0" y="1270000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11870" y="485982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0" y="0"/>
                  </a:moveTo>
                  <a:lnTo>
                    <a:pt x="1270000" y="0"/>
                  </a:lnTo>
                  <a:lnTo>
                    <a:pt x="1270000" y="1270000"/>
                  </a:lnTo>
                  <a:lnTo>
                    <a:pt x="0" y="1270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9736" y="485982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1270000" y="0"/>
                  </a:moveTo>
                  <a:lnTo>
                    <a:pt x="0" y="0"/>
                  </a:lnTo>
                  <a:lnTo>
                    <a:pt x="0" y="1270000"/>
                  </a:lnTo>
                  <a:lnTo>
                    <a:pt x="1270000" y="1270000"/>
                  </a:lnTo>
                  <a:lnTo>
                    <a:pt x="1270000" y="0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79736" y="485982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0" y="0"/>
                  </a:moveTo>
                  <a:lnTo>
                    <a:pt x="1270000" y="0"/>
                  </a:lnTo>
                  <a:lnTo>
                    <a:pt x="1270000" y="1270000"/>
                  </a:lnTo>
                  <a:lnTo>
                    <a:pt x="0" y="1270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48949" y="485982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1270000" y="0"/>
                  </a:moveTo>
                  <a:lnTo>
                    <a:pt x="0" y="0"/>
                  </a:lnTo>
                  <a:lnTo>
                    <a:pt x="0" y="1270000"/>
                  </a:lnTo>
                  <a:lnTo>
                    <a:pt x="1270000" y="1270000"/>
                  </a:lnTo>
                  <a:lnTo>
                    <a:pt x="1270000" y="0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48949" y="485982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0" y="0"/>
                  </a:moveTo>
                  <a:lnTo>
                    <a:pt x="1270000" y="0"/>
                  </a:lnTo>
                  <a:lnTo>
                    <a:pt x="1270000" y="1270000"/>
                  </a:lnTo>
                  <a:lnTo>
                    <a:pt x="0" y="1270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16815" y="485982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1270000" y="0"/>
                  </a:moveTo>
                  <a:lnTo>
                    <a:pt x="0" y="0"/>
                  </a:lnTo>
                  <a:lnTo>
                    <a:pt x="0" y="1270000"/>
                  </a:lnTo>
                  <a:lnTo>
                    <a:pt x="1270000" y="1270000"/>
                  </a:lnTo>
                  <a:lnTo>
                    <a:pt x="1270000" y="0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16815" y="485982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0" y="0"/>
                  </a:moveTo>
                  <a:lnTo>
                    <a:pt x="1270000" y="0"/>
                  </a:lnTo>
                  <a:lnTo>
                    <a:pt x="1270000" y="1270000"/>
                  </a:lnTo>
                  <a:lnTo>
                    <a:pt x="0" y="1270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29434" y="6126708"/>
              <a:ext cx="1251585" cy="1270000"/>
            </a:xfrm>
            <a:custGeom>
              <a:avLst/>
              <a:gdLst/>
              <a:ahLst/>
              <a:cxnLst/>
              <a:rect l="l" t="t" r="r" b="b"/>
              <a:pathLst>
                <a:path w="1251585" h="1270000">
                  <a:moveTo>
                    <a:pt x="0" y="1270000"/>
                  </a:moveTo>
                  <a:lnTo>
                    <a:pt x="1251089" y="1270000"/>
                  </a:lnTo>
                  <a:lnTo>
                    <a:pt x="1251089" y="0"/>
                  </a:lnTo>
                  <a:lnTo>
                    <a:pt x="0" y="0"/>
                  </a:lnTo>
                  <a:lnTo>
                    <a:pt x="0" y="1270000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10524" y="6126708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0" y="0"/>
                  </a:moveTo>
                  <a:lnTo>
                    <a:pt x="1270000" y="0"/>
                  </a:lnTo>
                  <a:lnTo>
                    <a:pt x="1270000" y="1270000"/>
                  </a:lnTo>
                  <a:lnTo>
                    <a:pt x="0" y="1270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78390" y="6126708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1270000" y="0"/>
                  </a:moveTo>
                  <a:lnTo>
                    <a:pt x="0" y="0"/>
                  </a:lnTo>
                  <a:lnTo>
                    <a:pt x="0" y="1270000"/>
                  </a:lnTo>
                  <a:lnTo>
                    <a:pt x="1270000" y="1270000"/>
                  </a:lnTo>
                  <a:lnTo>
                    <a:pt x="1270000" y="0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78390" y="6126708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0" y="0"/>
                  </a:moveTo>
                  <a:lnTo>
                    <a:pt x="1270000" y="0"/>
                  </a:lnTo>
                  <a:lnTo>
                    <a:pt x="1270000" y="1270000"/>
                  </a:lnTo>
                  <a:lnTo>
                    <a:pt x="0" y="1270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47603" y="6126708"/>
              <a:ext cx="1270000" cy="1257300"/>
            </a:xfrm>
            <a:custGeom>
              <a:avLst/>
              <a:gdLst/>
              <a:ahLst/>
              <a:cxnLst/>
              <a:rect l="l" t="t" r="r" b="b"/>
              <a:pathLst>
                <a:path w="1270000" h="1257300">
                  <a:moveTo>
                    <a:pt x="0" y="1257279"/>
                  </a:moveTo>
                  <a:lnTo>
                    <a:pt x="1270000" y="1257279"/>
                  </a:lnTo>
                  <a:lnTo>
                    <a:pt x="1270000" y="0"/>
                  </a:lnTo>
                  <a:lnTo>
                    <a:pt x="0" y="0"/>
                  </a:lnTo>
                  <a:lnTo>
                    <a:pt x="0" y="1257279"/>
                  </a:lnTo>
                  <a:close/>
                </a:path>
              </a:pathLst>
            </a:custGeom>
            <a:solidFill>
              <a:srgbClr val="0076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47603" y="6126708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0" y="0"/>
                  </a:moveTo>
                  <a:lnTo>
                    <a:pt x="1270000" y="0"/>
                  </a:lnTo>
                  <a:lnTo>
                    <a:pt x="1270000" y="1270000"/>
                  </a:lnTo>
                  <a:lnTo>
                    <a:pt x="0" y="1270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15469" y="6126708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1270000" y="0"/>
                  </a:moveTo>
                  <a:lnTo>
                    <a:pt x="0" y="0"/>
                  </a:lnTo>
                  <a:lnTo>
                    <a:pt x="0" y="1270000"/>
                  </a:lnTo>
                  <a:lnTo>
                    <a:pt x="1270000" y="1270000"/>
                  </a:lnTo>
                  <a:lnTo>
                    <a:pt x="1270000" y="0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15469" y="6126708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0" y="0"/>
                  </a:moveTo>
                  <a:lnTo>
                    <a:pt x="1270000" y="0"/>
                  </a:lnTo>
                  <a:lnTo>
                    <a:pt x="1270000" y="1270000"/>
                  </a:lnTo>
                  <a:lnTo>
                    <a:pt x="0" y="1270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29434" y="7383988"/>
              <a:ext cx="1252855" cy="1225550"/>
            </a:xfrm>
            <a:custGeom>
              <a:avLst/>
              <a:gdLst/>
              <a:ahLst/>
              <a:cxnLst/>
              <a:rect l="l" t="t" r="r" b="b"/>
              <a:pathLst>
                <a:path w="1252854" h="1225550">
                  <a:moveTo>
                    <a:pt x="0" y="1225425"/>
                  </a:moveTo>
                  <a:lnTo>
                    <a:pt x="1252435" y="1225425"/>
                  </a:lnTo>
                  <a:lnTo>
                    <a:pt x="1252435" y="0"/>
                  </a:lnTo>
                  <a:lnTo>
                    <a:pt x="0" y="0"/>
                  </a:lnTo>
                  <a:lnTo>
                    <a:pt x="0" y="1225425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11870" y="7383983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0" y="0"/>
                  </a:moveTo>
                  <a:lnTo>
                    <a:pt x="1270000" y="0"/>
                  </a:lnTo>
                  <a:lnTo>
                    <a:pt x="1270000" y="1270000"/>
                  </a:lnTo>
                  <a:lnTo>
                    <a:pt x="0" y="1270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279736" y="7383988"/>
              <a:ext cx="1270000" cy="1225550"/>
            </a:xfrm>
            <a:custGeom>
              <a:avLst/>
              <a:gdLst/>
              <a:ahLst/>
              <a:cxnLst/>
              <a:rect l="l" t="t" r="r" b="b"/>
              <a:pathLst>
                <a:path w="1270000" h="1225550">
                  <a:moveTo>
                    <a:pt x="0" y="1225425"/>
                  </a:moveTo>
                  <a:lnTo>
                    <a:pt x="1270000" y="1225425"/>
                  </a:lnTo>
                  <a:lnTo>
                    <a:pt x="1270000" y="0"/>
                  </a:lnTo>
                  <a:lnTo>
                    <a:pt x="0" y="0"/>
                  </a:lnTo>
                  <a:lnTo>
                    <a:pt x="0" y="1225425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279736" y="7383983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0" y="0"/>
                  </a:moveTo>
                  <a:lnTo>
                    <a:pt x="1270000" y="0"/>
                  </a:lnTo>
                  <a:lnTo>
                    <a:pt x="1270000" y="1270000"/>
                  </a:lnTo>
                  <a:lnTo>
                    <a:pt x="0" y="1270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48949" y="7383988"/>
              <a:ext cx="1270000" cy="1225550"/>
            </a:xfrm>
            <a:custGeom>
              <a:avLst/>
              <a:gdLst/>
              <a:ahLst/>
              <a:cxnLst/>
              <a:rect l="l" t="t" r="r" b="b"/>
              <a:pathLst>
                <a:path w="1270000" h="1225550">
                  <a:moveTo>
                    <a:pt x="0" y="1225425"/>
                  </a:moveTo>
                  <a:lnTo>
                    <a:pt x="1270000" y="1225425"/>
                  </a:lnTo>
                  <a:lnTo>
                    <a:pt x="1270000" y="0"/>
                  </a:lnTo>
                  <a:lnTo>
                    <a:pt x="0" y="0"/>
                  </a:lnTo>
                  <a:lnTo>
                    <a:pt x="0" y="1225425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548949" y="7383983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0" y="0"/>
                  </a:moveTo>
                  <a:lnTo>
                    <a:pt x="1270000" y="0"/>
                  </a:lnTo>
                  <a:lnTo>
                    <a:pt x="1270000" y="1270000"/>
                  </a:lnTo>
                  <a:lnTo>
                    <a:pt x="0" y="1270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816815" y="7383988"/>
              <a:ext cx="1270000" cy="1225550"/>
            </a:xfrm>
            <a:custGeom>
              <a:avLst/>
              <a:gdLst/>
              <a:ahLst/>
              <a:cxnLst/>
              <a:rect l="l" t="t" r="r" b="b"/>
              <a:pathLst>
                <a:path w="1270000" h="1225550">
                  <a:moveTo>
                    <a:pt x="0" y="1225425"/>
                  </a:moveTo>
                  <a:lnTo>
                    <a:pt x="1270000" y="1225425"/>
                  </a:lnTo>
                  <a:lnTo>
                    <a:pt x="1270000" y="0"/>
                  </a:lnTo>
                  <a:lnTo>
                    <a:pt x="0" y="0"/>
                  </a:lnTo>
                  <a:lnTo>
                    <a:pt x="0" y="1225425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816815" y="7383983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0" y="0"/>
                  </a:moveTo>
                  <a:lnTo>
                    <a:pt x="1270000" y="0"/>
                  </a:lnTo>
                  <a:lnTo>
                    <a:pt x="1270000" y="1270000"/>
                  </a:lnTo>
                  <a:lnTo>
                    <a:pt x="0" y="1270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99043" y="8641163"/>
              <a:ext cx="6142990" cy="0"/>
            </a:xfrm>
            <a:custGeom>
              <a:avLst/>
              <a:gdLst/>
              <a:ahLst/>
              <a:cxnLst/>
              <a:rect l="l" t="t" r="r" b="b"/>
              <a:pathLst>
                <a:path w="6142990">
                  <a:moveTo>
                    <a:pt x="0" y="0"/>
                  </a:moveTo>
                  <a:lnTo>
                    <a:pt x="6110732" y="0"/>
                  </a:lnTo>
                  <a:lnTo>
                    <a:pt x="6142494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109775" y="8511623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97684" y="4392195"/>
              <a:ext cx="0" cy="4276725"/>
            </a:xfrm>
            <a:custGeom>
              <a:avLst/>
              <a:gdLst/>
              <a:ahLst/>
              <a:cxnLst/>
              <a:rect l="l" t="t" r="r" b="b"/>
              <a:pathLst>
                <a:path h="4276725">
                  <a:moveTo>
                    <a:pt x="0" y="0"/>
                  </a:moveTo>
                  <a:lnTo>
                    <a:pt x="0" y="427614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868157" y="4164876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80" h="259079">
                  <a:moveTo>
                    <a:pt x="129527" y="0"/>
                  </a:moveTo>
                  <a:lnTo>
                    <a:pt x="0" y="259080"/>
                  </a:lnTo>
                  <a:lnTo>
                    <a:pt x="259080" y="259080"/>
                  </a:lnTo>
                  <a:lnTo>
                    <a:pt x="1295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22721" y="5370680"/>
              <a:ext cx="248288" cy="2482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22727" y="5370677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5" h="248285">
                  <a:moveTo>
                    <a:pt x="211928" y="36361"/>
                  </a:moveTo>
                  <a:lnTo>
                    <a:pt x="239199" y="77429"/>
                  </a:lnTo>
                  <a:lnTo>
                    <a:pt x="248289" y="124145"/>
                  </a:lnTo>
                  <a:lnTo>
                    <a:pt x="239199" y="170861"/>
                  </a:lnTo>
                  <a:lnTo>
                    <a:pt x="211928" y="211928"/>
                  </a:lnTo>
                  <a:lnTo>
                    <a:pt x="170861" y="239199"/>
                  </a:lnTo>
                  <a:lnTo>
                    <a:pt x="124145" y="248289"/>
                  </a:lnTo>
                  <a:lnTo>
                    <a:pt x="77429" y="239199"/>
                  </a:lnTo>
                  <a:lnTo>
                    <a:pt x="36361" y="211928"/>
                  </a:lnTo>
                  <a:lnTo>
                    <a:pt x="9090" y="170861"/>
                  </a:lnTo>
                  <a:lnTo>
                    <a:pt x="0" y="124145"/>
                  </a:lnTo>
                  <a:lnTo>
                    <a:pt x="9090" y="77429"/>
                  </a:lnTo>
                  <a:lnTo>
                    <a:pt x="36361" y="36361"/>
                  </a:lnTo>
                  <a:lnTo>
                    <a:pt x="77429" y="9090"/>
                  </a:lnTo>
                  <a:lnTo>
                    <a:pt x="124145" y="0"/>
                  </a:lnTo>
                  <a:lnTo>
                    <a:pt x="170861" y="9090"/>
                  </a:lnTo>
                  <a:lnTo>
                    <a:pt x="211928" y="3636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790588" y="5370680"/>
              <a:ext cx="248288" cy="2482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790594" y="5370677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5" h="248285">
                  <a:moveTo>
                    <a:pt x="211928" y="36361"/>
                  </a:moveTo>
                  <a:lnTo>
                    <a:pt x="239199" y="77429"/>
                  </a:lnTo>
                  <a:lnTo>
                    <a:pt x="248289" y="124145"/>
                  </a:lnTo>
                  <a:lnTo>
                    <a:pt x="239199" y="170861"/>
                  </a:lnTo>
                  <a:lnTo>
                    <a:pt x="211928" y="211928"/>
                  </a:lnTo>
                  <a:lnTo>
                    <a:pt x="170861" y="239199"/>
                  </a:lnTo>
                  <a:lnTo>
                    <a:pt x="124145" y="248289"/>
                  </a:lnTo>
                  <a:lnTo>
                    <a:pt x="77429" y="239199"/>
                  </a:lnTo>
                  <a:lnTo>
                    <a:pt x="36361" y="211928"/>
                  </a:lnTo>
                  <a:lnTo>
                    <a:pt x="9090" y="170861"/>
                  </a:lnTo>
                  <a:lnTo>
                    <a:pt x="0" y="124145"/>
                  </a:lnTo>
                  <a:lnTo>
                    <a:pt x="9090" y="77429"/>
                  </a:lnTo>
                  <a:lnTo>
                    <a:pt x="36361" y="36361"/>
                  </a:lnTo>
                  <a:lnTo>
                    <a:pt x="77429" y="9090"/>
                  </a:lnTo>
                  <a:lnTo>
                    <a:pt x="124145" y="0"/>
                  </a:lnTo>
                  <a:lnTo>
                    <a:pt x="170861" y="9090"/>
                  </a:lnTo>
                  <a:lnTo>
                    <a:pt x="211928" y="3636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059800" y="5370680"/>
              <a:ext cx="248288" cy="2482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059807" y="5370677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5" h="248285">
                  <a:moveTo>
                    <a:pt x="211928" y="36361"/>
                  </a:moveTo>
                  <a:lnTo>
                    <a:pt x="239199" y="77429"/>
                  </a:lnTo>
                  <a:lnTo>
                    <a:pt x="248289" y="124145"/>
                  </a:lnTo>
                  <a:lnTo>
                    <a:pt x="239199" y="170861"/>
                  </a:lnTo>
                  <a:lnTo>
                    <a:pt x="211928" y="211928"/>
                  </a:lnTo>
                  <a:lnTo>
                    <a:pt x="170861" y="239199"/>
                  </a:lnTo>
                  <a:lnTo>
                    <a:pt x="124145" y="248289"/>
                  </a:lnTo>
                  <a:lnTo>
                    <a:pt x="77429" y="239199"/>
                  </a:lnTo>
                  <a:lnTo>
                    <a:pt x="36361" y="211928"/>
                  </a:lnTo>
                  <a:lnTo>
                    <a:pt x="9090" y="170861"/>
                  </a:lnTo>
                  <a:lnTo>
                    <a:pt x="0" y="124145"/>
                  </a:lnTo>
                  <a:lnTo>
                    <a:pt x="9090" y="77429"/>
                  </a:lnTo>
                  <a:lnTo>
                    <a:pt x="36361" y="36361"/>
                  </a:lnTo>
                  <a:lnTo>
                    <a:pt x="77429" y="9090"/>
                  </a:lnTo>
                  <a:lnTo>
                    <a:pt x="124145" y="0"/>
                  </a:lnTo>
                  <a:lnTo>
                    <a:pt x="170861" y="9090"/>
                  </a:lnTo>
                  <a:lnTo>
                    <a:pt x="211928" y="3636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327666" y="5370680"/>
              <a:ext cx="248288" cy="2482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327673" y="5370677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4" h="248285">
                  <a:moveTo>
                    <a:pt x="211928" y="36361"/>
                  </a:moveTo>
                  <a:lnTo>
                    <a:pt x="239199" y="77429"/>
                  </a:lnTo>
                  <a:lnTo>
                    <a:pt x="248289" y="124145"/>
                  </a:lnTo>
                  <a:lnTo>
                    <a:pt x="239199" y="170861"/>
                  </a:lnTo>
                  <a:lnTo>
                    <a:pt x="211928" y="211928"/>
                  </a:lnTo>
                  <a:lnTo>
                    <a:pt x="170861" y="239199"/>
                  </a:lnTo>
                  <a:lnTo>
                    <a:pt x="124145" y="248289"/>
                  </a:lnTo>
                  <a:lnTo>
                    <a:pt x="77429" y="239199"/>
                  </a:lnTo>
                  <a:lnTo>
                    <a:pt x="36361" y="211928"/>
                  </a:lnTo>
                  <a:lnTo>
                    <a:pt x="9090" y="170861"/>
                  </a:lnTo>
                  <a:lnTo>
                    <a:pt x="0" y="124145"/>
                  </a:lnTo>
                  <a:lnTo>
                    <a:pt x="9090" y="77429"/>
                  </a:lnTo>
                  <a:lnTo>
                    <a:pt x="36361" y="36361"/>
                  </a:lnTo>
                  <a:lnTo>
                    <a:pt x="77429" y="9090"/>
                  </a:lnTo>
                  <a:lnTo>
                    <a:pt x="124145" y="0"/>
                  </a:lnTo>
                  <a:lnTo>
                    <a:pt x="170861" y="9090"/>
                  </a:lnTo>
                  <a:lnTo>
                    <a:pt x="211928" y="3636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522048" y="6637569"/>
              <a:ext cx="248288" cy="2482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522054" y="6637565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5" h="248284">
                  <a:moveTo>
                    <a:pt x="211928" y="36361"/>
                  </a:moveTo>
                  <a:lnTo>
                    <a:pt x="239199" y="77429"/>
                  </a:lnTo>
                  <a:lnTo>
                    <a:pt x="248289" y="124145"/>
                  </a:lnTo>
                  <a:lnTo>
                    <a:pt x="239199" y="170861"/>
                  </a:lnTo>
                  <a:lnTo>
                    <a:pt x="211928" y="211928"/>
                  </a:lnTo>
                  <a:lnTo>
                    <a:pt x="170861" y="239199"/>
                  </a:lnTo>
                  <a:lnTo>
                    <a:pt x="124145" y="248289"/>
                  </a:lnTo>
                  <a:lnTo>
                    <a:pt x="77429" y="239199"/>
                  </a:lnTo>
                  <a:lnTo>
                    <a:pt x="36361" y="211928"/>
                  </a:lnTo>
                  <a:lnTo>
                    <a:pt x="9090" y="170861"/>
                  </a:lnTo>
                  <a:lnTo>
                    <a:pt x="0" y="124145"/>
                  </a:lnTo>
                  <a:lnTo>
                    <a:pt x="9090" y="77429"/>
                  </a:lnTo>
                  <a:lnTo>
                    <a:pt x="36361" y="36361"/>
                  </a:lnTo>
                  <a:lnTo>
                    <a:pt x="77429" y="9090"/>
                  </a:lnTo>
                  <a:lnTo>
                    <a:pt x="124145" y="0"/>
                  </a:lnTo>
                  <a:lnTo>
                    <a:pt x="170861" y="9090"/>
                  </a:lnTo>
                  <a:lnTo>
                    <a:pt x="211928" y="3636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789914" y="6637569"/>
              <a:ext cx="248288" cy="2482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789921" y="6637565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5" h="248284">
                  <a:moveTo>
                    <a:pt x="211928" y="36361"/>
                  </a:moveTo>
                  <a:lnTo>
                    <a:pt x="239199" y="77429"/>
                  </a:lnTo>
                  <a:lnTo>
                    <a:pt x="248289" y="124145"/>
                  </a:lnTo>
                  <a:lnTo>
                    <a:pt x="239199" y="170861"/>
                  </a:lnTo>
                  <a:lnTo>
                    <a:pt x="211928" y="211928"/>
                  </a:lnTo>
                  <a:lnTo>
                    <a:pt x="170861" y="239199"/>
                  </a:lnTo>
                  <a:lnTo>
                    <a:pt x="124145" y="248289"/>
                  </a:lnTo>
                  <a:lnTo>
                    <a:pt x="77429" y="239199"/>
                  </a:lnTo>
                  <a:lnTo>
                    <a:pt x="36361" y="211928"/>
                  </a:lnTo>
                  <a:lnTo>
                    <a:pt x="9090" y="170861"/>
                  </a:lnTo>
                  <a:lnTo>
                    <a:pt x="0" y="124145"/>
                  </a:lnTo>
                  <a:lnTo>
                    <a:pt x="9090" y="77429"/>
                  </a:lnTo>
                  <a:lnTo>
                    <a:pt x="36361" y="36361"/>
                  </a:lnTo>
                  <a:lnTo>
                    <a:pt x="77429" y="9090"/>
                  </a:lnTo>
                  <a:lnTo>
                    <a:pt x="124145" y="0"/>
                  </a:lnTo>
                  <a:lnTo>
                    <a:pt x="170861" y="9090"/>
                  </a:lnTo>
                  <a:lnTo>
                    <a:pt x="211928" y="3636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059127" y="6637569"/>
              <a:ext cx="248288" cy="2482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59133" y="6637565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5" h="248284">
                  <a:moveTo>
                    <a:pt x="211928" y="36361"/>
                  </a:moveTo>
                  <a:lnTo>
                    <a:pt x="239199" y="77429"/>
                  </a:lnTo>
                  <a:lnTo>
                    <a:pt x="248289" y="124145"/>
                  </a:lnTo>
                  <a:lnTo>
                    <a:pt x="239199" y="170861"/>
                  </a:lnTo>
                  <a:lnTo>
                    <a:pt x="211928" y="211928"/>
                  </a:lnTo>
                  <a:lnTo>
                    <a:pt x="170861" y="239199"/>
                  </a:lnTo>
                  <a:lnTo>
                    <a:pt x="124145" y="248289"/>
                  </a:lnTo>
                  <a:lnTo>
                    <a:pt x="77429" y="239199"/>
                  </a:lnTo>
                  <a:lnTo>
                    <a:pt x="36361" y="211928"/>
                  </a:lnTo>
                  <a:lnTo>
                    <a:pt x="9090" y="170861"/>
                  </a:lnTo>
                  <a:lnTo>
                    <a:pt x="0" y="124145"/>
                  </a:lnTo>
                  <a:lnTo>
                    <a:pt x="9090" y="77429"/>
                  </a:lnTo>
                  <a:lnTo>
                    <a:pt x="36361" y="36361"/>
                  </a:lnTo>
                  <a:lnTo>
                    <a:pt x="77429" y="9090"/>
                  </a:lnTo>
                  <a:lnTo>
                    <a:pt x="124145" y="0"/>
                  </a:lnTo>
                  <a:lnTo>
                    <a:pt x="170861" y="9090"/>
                  </a:lnTo>
                  <a:lnTo>
                    <a:pt x="211928" y="3636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326994" y="6637569"/>
              <a:ext cx="248288" cy="2482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327000" y="6637565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4" h="248284">
                  <a:moveTo>
                    <a:pt x="211928" y="36361"/>
                  </a:moveTo>
                  <a:lnTo>
                    <a:pt x="239199" y="77429"/>
                  </a:lnTo>
                  <a:lnTo>
                    <a:pt x="248289" y="124145"/>
                  </a:lnTo>
                  <a:lnTo>
                    <a:pt x="239199" y="170861"/>
                  </a:lnTo>
                  <a:lnTo>
                    <a:pt x="211928" y="211928"/>
                  </a:lnTo>
                  <a:lnTo>
                    <a:pt x="170861" y="239199"/>
                  </a:lnTo>
                  <a:lnTo>
                    <a:pt x="124145" y="248289"/>
                  </a:lnTo>
                  <a:lnTo>
                    <a:pt x="77429" y="239199"/>
                  </a:lnTo>
                  <a:lnTo>
                    <a:pt x="36361" y="211928"/>
                  </a:lnTo>
                  <a:lnTo>
                    <a:pt x="9090" y="170861"/>
                  </a:lnTo>
                  <a:lnTo>
                    <a:pt x="0" y="124145"/>
                  </a:lnTo>
                  <a:lnTo>
                    <a:pt x="9090" y="77429"/>
                  </a:lnTo>
                  <a:lnTo>
                    <a:pt x="36361" y="36361"/>
                  </a:lnTo>
                  <a:lnTo>
                    <a:pt x="77429" y="9090"/>
                  </a:lnTo>
                  <a:lnTo>
                    <a:pt x="124145" y="0"/>
                  </a:lnTo>
                  <a:lnTo>
                    <a:pt x="170861" y="9090"/>
                  </a:lnTo>
                  <a:lnTo>
                    <a:pt x="211928" y="3636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522048" y="7894843"/>
              <a:ext cx="248288" cy="2482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522054" y="7894840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5" h="248284">
                  <a:moveTo>
                    <a:pt x="211928" y="36361"/>
                  </a:moveTo>
                  <a:lnTo>
                    <a:pt x="239199" y="77429"/>
                  </a:lnTo>
                  <a:lnTo>
                    <a:pt x="248289" y="124145"/>
                  </a:lnTo>
                  <a:lnTo>
                    <a:pt x="239199" y="170861"/>
                  </a:lnTo>
                  <a:lnTo>
                    <a:pt x="211928" y="211928"/>
                  </a:lnTo>
                  <a:lnTo>
                    <a:pt x="170861" y="239199"/>
                  </a:lnTo>
                  <a:lnTo>
                    <a:pt x="124145" y="248289"/>
                  </a:lnTo>
                  <a:lnTo>
                    <a:pt x="77429" y="239199"/>
                  </a:lnTo>
                  <a:lnTo>
                    <a:pt x="36361" y="211928"/>
                  </a:lnTo>
                  <a:lnTo>
                    <a:pt x="9090" y="170861"/>
                  </a:lnTo>
                  <a:lnTo>
                    <a:pt x="0" y="124145"/>
                  </a:lnTo>
                  <a:lnTo>
                    <a:pt x="9090" y="77429"/>
                  </a:lnTo>
                  <a:lnTo>
                    <a:pt x="36361" y="36361"/>
                  </a:lnTo>
                  <a:lnTo>
                    <a:pt x="77429" y="9090"/>
                  </a:lnTo>
                  <a:lnTo>
                    <a:pt x="124145" y="0"/>
                  </a:lnTo>
                  <a:lnTo>
                    <a:pt x="170861" y="9090"/>
                  </a:lnTo>
                  <a:lnTo>
                    <a:pt x="211928" y="3636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789914" y="7894843"/>
              <a:ext cx="248288" cy="2482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789921" y="7894840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5" h="248284">
                  <a:moveTo>
                    <a:pt x="211928" y="36361"/>
                  </a:moveTo>
                  <a:lnTo>
                    <a:pt x="239199" y="77429"/>
                  </a:lnTo>
                  <a:lnTo>
                    <a:pt x="248289" y="124145"/>
                  </a:lnTo>
                  <a:lnTo>
                    <a:pt x="239199" y="170861"/>
                  </a:lnTo>
                  <a:lnTo>
                    <a:pt x="211928" y="211928"/>
                  </a:lnTo>
                  <a:lnTo>
                    <a:pt x="170861" y="239199"/>
                  </a:lnTo>
                  <a:lnTo>
                    <a:pt x="124145" y="248289"/>
                  </a:lnTo>
                  <a:lnTo>
                    <a:pt x="77429" y="239199"/>
                  </a:lnTo>
                  <a:lnTo>
                    <a:pt x="36361" y="211928"/>
                  </a:lnTo>
                  <a:lnTo>
                    <a:pt x="9090" y="170861"/>
                  </a:lnTo>
                  <a:lnTo>
                    <a:pt x="0" y="124145"/>
                  </a:lnTo>
                  <a:lnTo>
                    <a:pt x="9090" y="77429"/>
                  </a:lnTo>
                  <a:lnTo>
                    <a:pt x="36361" y="36361"/>
                  </a:lnTo>
                  <a:lnTo>
                    <a:pt x="77429" y="9090"/>
                  </a:lnTo>
                  <a:lnTo>
                    <a:pt x="124145" y="0"/>
                  </a:lnTo>
                  <a:lnTo>
                    <a:pt x="170861" y="9090"/>
                  </a:lnTo>
                  <a:lnTo>
                    <a:pt x="211928" y="3636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059127" y="7894843"/>
              <a:ext cx="248288" cy="2482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059133" y="7894840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5" h="248284">
                  <a:moveTo>
                    <a:pt x="211928" y="36361"/>
                  </a:moveTo>
                  <a:lnTo>
                    <a:pt x="239199" y="77429"/>
                  </a:lnTo>
                  <a:lnTo>
                    <a:pt x="248289" y="124145"/>
                  </a:lnTo>
                  <a:lnTo>
                    <a:pt x="239199" y="170861"/>
                  </a:lnTo>
                  <a:lnTo>
                    <a:pt x="211928" y="211928"/>
                  </a:lnTo>
                  <a:lnTo>
                    <a:pt x="170861" y="239199"/>
                  </a:lnTo>
                  <a:lnTo>
                    <a:pt x="124145" y="248289"/>
                  </a:lnTo>
                  <a:lnTo>
                    <a:pt x="77429" y="239199"/>
                  </a:lnTo>
                  <a:lnTo>
                    <a:pt x="36361" y="211928"/>
                  </a:lnTo>
                  <a:lnTo>
                    <a:pt x="9090" y="170861"/>
                  </a:lnTo>
                  <a:lnTo>
                    <a:pt x="0" y="124145"/>
                  </a:lnTo>
                  <a:lnTo>
                    <a:pt x="9090" y="77429"/>
                  </a:lnTo>
                  <a:lnTo>
                    <a:pt x="36361" y="36361"/>
                  </a:lnTo>
                  <a:lnTo>
                    <a:pt x="77429" y="9090"/>
                  </a:lnTo>
                  <a:lnTo>
                    <a:pt x="124145" y="0"/>
                  </a:lnTo>
                  <a:lnTo>
                    <a:pt x="170861" y="9090"/>
                  </a:lnTo>
                  <a:lnTo>
                    <a:pt x="211928" y="3636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326994" y="7894843"/>
              <a:ext cx="248288" cy="2482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327000" y="7894840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4" h="248284">
                  <a:moveTo>
                    <a:pt x="211928" y="36361"/>
                  </a:moveTo>
                  <a:lnTo>
                    <a:pt x="239199" y="77429"/>
                  </a:lnTo>
                  <a:lnTo>
                    <a:pt x="248289" y="124145"/>
                  </a:lnTo>
                  <a:lnTo>
                    <a:pt x="239199" y="170861"/>
                  </a:lnTo>
                  <a:lnTo>
                    <a:pt x="211928" y="211928"/>
                  </a:lnTo>
                  <a:lnTo>
                    <a:pt x="170861" y="239199"/>
                  </a:lnTo>
                  <a:lnTo>
                    <a:pt x="124145" y="248289"/>
                  </a:lnTo>
                  <a:lnTo>
                    <a:pt x="77429" y="239199"/>
                  </a:lnTo>
                  <a:lnTo>
                    <a:pt x="36361" y="211928"/>
                  </a:lnTo>
                  <a:lnTo>
                    <a:pt x="9090" y="170861"/>
                  </a:lnTo>
                  <a:lnTo>
                    <a:pt x="0" y="124145"/>
                  </a:lnTo>
                  <a:lnTo>
                    <a:pt x="9090" y="77429"/>
                  </a:lnTo>
                  <a:lnTo>
                    <a:pt x="36361" y="36361"/>
                  </a:lnTo>
                  <a:lnTo>
                    <a:pt x="77429" y="9090"/>
                  </a:lnTo>
                  <a:lnTo>
                    <a:pt x="124145" y="0"/>
                  </a:lnTo>
                  <a:lnTo>
                    <a:pt x="170861" y="9090"/>
                  </a:lnTo>
                  <a:lnTo>
                    <a:pt x="211928" y="3636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3263900" y="4203700"/>
            <a:ext cx="25692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 dirty="0">
                <a:latin typeface="Arial"/>
                <a:cs typeface="Arial"/>
              </a:rPr>
              <a:t>array </a:t>
            </a:r>
            <a:r>
              <a:rPr sz="3200" spc="55" dirty="0">
                <a:latin typeface="Arial"/>
                <a:cs typeface="Arial"/>
              </a:rPr>
              <a:t>of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15" dirty="0">
                <a:latin typeface="Arial"/>
                <a:cs typeface="Arial"/>
              </a:rPr>
              <a:t>pixels</a:t>
            </a:r>
            <a:endParaRPr sz="32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638300" y="8796019"/>
            <a:ext cx="714375" cy="38925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400" b="1" spc="-30" dirty="0">
                <a:latin typeface="Arial"/>
                <a:cs typeface="Arial"/>
              </a:rPr>
              <a:t>(0,</a:t>
            </a:r>
            <a:r>
              <a:rPr sz="2400" b="1" spc="-85" dirty="0">
                <a:latin typeface="Arial"/>
                <a:cs typeface="Arial"/>
              </a:rPr>
              <a:t> </a:t>
            </a:r>
            <a:r>
              <a:rPr sz="2400" b="1" spc="-45" dirty="0">
                <a:latin typeface="Arial"/>
                <a:cs typeface="Arial"/>
              </a:rPr>
              <a:t>0)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102600" y="8859519"/>
            <a:ext cx="229235" cy="38925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400" b="1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350000" y="9315805"/>
            <a:ext cx="30226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latin typeface="Arial"/>
                <a:cs typeface="Arial"/>
              </a:rPr>
              <a:t>8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473200" y="4013200"/>
            <a:ext cx="203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737600" y="5930900"/>
            <a:ext cx="3378835" cy="21310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37465">
              <a:lnSpc>
                <a:spcPct val="100699"/>
              </a:lnSpc>
              <a:spcBef>
                <a:spcPts val="80"/>
              </a:spcBef>
            </a:pPr>
            <a:r>
              <a:rPr sz="2400" spc="-10" dirty="0">
                <a:latin typeface="Arial"/>
                <a:cs typeface="Arial"/>
              </a:rPr>
              <a:t>Pixel </a:t>
            </a:r>
            <a:r>
              <a:rPr sz="2400" spc="-45" dirty="0">
                <a:latin typeface="Arial"/>
                <a:cs typeface="Arial"/>
              </a:rPr>
              <a:t>(x, </a:t>
            </a:r>
            <a:r>
              <a:rPr sz="2400" spc="-90" dirty="0">
                <a:latin typeface="Arial"/>
                <a:cs typeface="Arial"/>
              </a:rPr>
              <a:t>y) </a:t>
            </a:r>
            <a:r>
              <a:rPr sz="2400" spc="-5" dirty="0">
                <a:latin typeface="Arial"/>
                <a:cs typeface="Arial"/>
              </a:rPr>
              <a:t>is </a:t>
            </a:r>
            <a:r>
              <a:rPr sz="2400" spc="10" dirty="0">
                <a:latin typeface="Arial"/>
                <a:cs typeface="Arial"/>
              </a:rPr>
              <a:t>centered </a:t>
            </a:r>
            <a:r>
              <a:rPr sz="2400" spc="20" dirty="0">
                <a:latin typeface="Arial"/>
                <a:cs typeface="Arial"/>
              </a:rPr>
              <a:t>at  </a:t>
            </a:r>
            <a:r>
              <a:rPr sz="2400" spc="-70" dirty="0">
                <a:latin typeface="Arial"/>
                <a:cs typeface="Arial"/>
              </a:rPr>
              <a:t>(x </a:t>
            </a:r>
            <a:r>
              <a:rPr sz="2400" spc="35" dirty="0">
                <a:latin typeface="Arial"/>
                <a:cs typeface="Arial"/>
              </a:rPr>
              <a:t>+ </a:t>
            </a:r>
            <a:r>
              <a:rPr sz="2400" dirty="0">
                <a:latin typeface="Arial"/>
                <a:cs typeface="Arial"/>
              </a:rPr>
              <a:t>0.5, y </a:t>
            </a:r>
            <a:r>
              <a:rPr sz="2400" spc="35" dirty="0">
                <a:latin typeface="Arial"/>
                <a:cs typeface="Arial"/>
              </a:rPr>
              <a:t>+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45" dirty="0">
                <a:latin typeface="Arial"/>
                <a:cs typeface="Arial"/>
              </a:rPr>
              <a:t>0.5)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1780"/>
              </a:spcBef>
            </a:pPr>
            <a:r>
              <a:rPr sz="2400" spc="-45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screen </a:t>
            </a:r>
            <a:r>
              <a:rPr sz="2400" spc="10" dirty="0">
                <a:latin typeface="Arial"/>
                <a:cs typeface="Arial"/>
              </a:rPr>
              <a:t>covers</a:t>
            </a:r>
            <a:r>
              <a:rPr sz="2400" spc="-10" dirty="0">
                <a:latin typeface="Arial"/>
                <a:cs typeface="Arial"/>
              </a:rPr>
              <a:t> range  </a:t>
            </a:r>
            <a:r>
              <a:rPr sz="2400" spc="-60" dirty="0">
                <a:latin typeface="Arial"/>
                <a:cs typeface="Arial"/>
              </a:rPr>
              <a:t>(0, </a:t>
            </a:r>
            <a:r>
              <a:rPr sz="2400" spc="-90" dirty="0">
                <a:latin typeface="Arial"/>
                <a:cs typeface="Arial"/>
              </a:rPr>
              <a:t>0) </a:t>
            </a:r>
            <a:r>
              <a:rPr sz="2400" spc="65" dirty="0">
                <a:latin typeface="Arial"/>
                <a:cs typeface="Arial"/>
              </a:rPr>
              <a:t>to </a:t>
            </a:r>
            <a:r>
              <a:rPr sz="2400" spc="10" dirty="0">
                <a:latin typeface="Arial"/>
                <a:cs typeface="Arial"/>
              </a:rPr>
              <a:t>(width,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height)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699500" y="4457700"/>
            <a:ext cx="3961129" cy="759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" dirty="0">
                <a:latin typeface="Arial"/>
                <a:cs typeface="Arial"/>
              </a:rPr>
              <a:t>Pixels’ </a:t>
            </a:r>
            <a:r>
              <a:rPr sz="2400" spc="15" dirty="0">
                <a:latin typeface="Arial"/>
                <a:cs typeface="Arial"/>
              </a:rPr>
              <a:t>indices </a:t>
            </a:r>
            <a:r>
              <a:rPr sz="2400" spc="-50" dirty="0">
                <a:latin typeface="Arial"/>
                <a:cs typeface="Arial"/>
              </a:rPr>
              <a:t>are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20" dirty="0">
                <a:latin typeface="Arial"/>
                <a:cs typeface="Arial"/>
              </a:rPr>
              <a:t>from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spc="-60" dirty="0">
                <a:latin typeface="Arial"/>
                <a:cs typeface="Arial"/>
              </a:rPr>
              <a:t>(0, </a:t>
            </a:r>
            <a:r>
              <a:rPr sz="2400" spc="-90" dirty="0">
                <a:latin typeface="Arial"/>
                <a:cs typeface="Arial"/>
              </a:rPr>
              <a:t>0) </a:t>
            </a:r>
            <a:r>
              <a:rPr sz="2400" spc="65" dirty="0">
                <a:latin typeface="Arial"/>
                <a:cs typeface="Arial"/>
              </a:rPr>
              <a:t>to </a:t>
            </a:r>
            <a:r>
              <a:rPr sz="2400" spc="10" dirty="0">
                <a:latin typeface="Arial"/>
                <a:cs typeface="Arial"/>
              </a:rPr>
              <a:t>(width </a:t>
            </a:r>
            <a:r>
              <a:rPr sz="2400" spc="130" dirty="0">
                <a:latin typeface="Arial"/>
                <a:cs typeface="Arial"/>
              </a:rPr>
              <a:t>- </a:t>
            </a:r>
            <a:r>
              <a:rPr sz="2400" dirty="0">
                <a:latin typeface="Arial"/>
                <a:cs typeface="Arial"/>
              </a:rPr>
              <a:t>1, </a:t>
            </a:r>
            <a:r>
              <a:rPr sz="2400" spc="10" dirty="0">
                <a:latin typeface="Arial"/>
                <a:cs typeface="Arial"/>
              </a:rPr>
              <a:t>height </a:t>
            </a:r>
            <a:r>
              <a:rPr sz="2400" spc="130" dirty="0">
                <a:latin typeface="Arial"/>
                <a:cs typeface="Arial"/>
              </a:rPr>
              <a:t>-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1)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712200" y="2730500"/>
            <a:ext cx="3553460" cy="112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" dirty="0">
                <a:latin typeface="Arial"/>
                <a:cs typeface="Arial"/>
              </a:rPr>
              <a:t>Pixels’ </a:t>
            </a:r>
            <a:r>
              <a:rPr sz="2400" spc="15" dirty="0">
                <a:latin typeface="Arial"/>
                <a:cs typeface="Arial"/>
              </a:rPr>
              <a:t>indices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are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</a:pPr>
            <a:r>
              <a:rPr sz="2400" spc="-5" dirty="0">
                <a:latin typeface="Arial"/>
                <a:cs typeface="Arial"/>
              </a:rPr>
              <a:t>in </a:t>
            </a:r>
            <a:r>
              <a:rPr sz="2400" spc="10" dirty="0">
                <a:latin typeface="Arial"/>
                <a:cs typeface="Arial"/>
              </a:rPr>
              <a:t>the </a:t>
            </a:r>
            <a:r>
              <a:rPr sz="2400" spc="30" dirty="0">
                <a:latin typeface="Arial"/>
                <a:cs typeface="Arial"/>
              </a:rPr>
              <a:t>form </a:t>
            </a:r>
            <a:r>
              <a:rPr sz="2400" spc="40" dirty="0">
                <a:latin typeface="Arial"/>
                <a:cs typeface="Arial"/>
              </a:rPr>
              <a:t>of </a:t>
            </a:r>
            <a:r>
              <a:rPr sz="2400" spc="-45" dirty="0">
                <a:latin typeface="Arial"/>
                <a:cs typeface="Arial"/>
              </a:rPr>
              <a:t>(x, </a:t>
            </a:r>
            <a:r>
              <a:rPr sz="2400" spc="-60" dirty="0">
                <a:latin typeface="Arial"/>
                <a:cs typeface="Arial"/>
              </a:rPr>
              <a:t>y), </a:t>
            </a:r>
            <a:r>
              <a:rPr sz="2400" spc="-15" dirty="0">
                <a:latin typeface="Arial"/>
                <a:cs typeface="Arial"/>
              </a:rPr>
              <a:t>where  </a:t>
            </a:r>
            <a:r>
              <a:rPr sz="2400" spc="55" dirty="0">
                <a:latin typeface="Arial"/>
                <a:cs typeface="Arial"/>
              </a:rPr>
              <a:t>both </a:t>
            </a:r>
            <a:r>
              <a:rPr sz="2400" spc="40" dirty="0">
                <a:latin typeface="Arial"/>
                <a:cs typeface="Arial"/>
              </a:rPr>
              <a:t>x </a:t>
            </a:r>
            <a:r>
              <a:rPr sz="2400" spc="10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y </a:t>
            </a:r>
            <a:r>
              <a:rPr sz="2400" spc="-50" dirty="0">
                <a:latin typeface="Arial"/>
                <a:cs typeface="Arial"/>
              </a:rPr>
              <a:t>are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integers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4700" y="876300"/>
            <a:ext cx="8909050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00" spc="105" dirty="0"/>
              <a:t>Canonical </a:t>
            </a:r>
            <a:r>
              <a:rPr sz="5800" spc="100" dirty="0"/>
              <a:t>Cube </a:t>
            </a:r>
            <a:r>
              <a:rPr sz="5800" spc="265" dirty="0"/>
              <a:t>to</a:t>
            </a:r>
            <a:r>
              <a:rPr sz="5800" spc="-245" dirty="0"/>
              <a:t> </a:t>
            </a:r>
            <a:r>
              <a:rPr sz="5800" spc="50" dirty="0"/>
              <a:t>Screen</a:t>
            </a:r>
            <a:endParaRPr sz="5800"/>
          </a:p>
        </p:txBody>
      </p:sp>
      <p:grpSp>
        <p:nvGrpSpPr>
          <p:cNvPr id="3" name="object 3"/>
          <p:cNvGrpSpPr/>
          <p:nvPr/>
        </p:nvGrpSpPr>
        <p:grpSpPr>
          <a:xfrm>
            <a:off x="1868157" y="4164876"/>
            <a:ext cx="6924040" cy="4606290"/>
            <a:chOff x="1868157" y="4164876"/>
            <a:chExt cx="6924040" cy="4606290"/>
          </a:xfrm>
        </p:grpSpPr>
        <p:sp>
          <p:nvSpPr>
            <p:cNvPr id="4" name="object 4"/>
            <p:cNvSpPr/>
            <p:nvPr/>
          </p:nvSpPr>
          <p:spPr>
            <a:xfrm>
              <a:off x="2029434" y="4859820"/>
              <a:ext cx="1252855" cy="1270000"/>
            </a:xfrm>
            <a:custGeom>
              <a:avLst/>
              <a:gdLst/>
              <a:ahLst/>
              <a:cxnLst/>
              <a:rect l="l" t="t" r="r" b="b"/>
              <a:pathLst>
                <a:path w="1252854" h="1270000">
                  <a:moveTo>
                    <a:pt x="0" y="1270000"/>
                  </a:moveTo>
                  <a:lnTo>
                    <a:pt x="1252435" y="1270000"/>
                  </a:lnTo>
                  <a:lnTo>
                    <a:pt x="1252435" y="0"/>
                  </a:lnTo>
                  <a:lnTo>
                    <a:pt x="0" y="0"/>
                  </a:lnTo>
                  <a:lnTo>
                    <a:pt x="0" y="1270000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11870" y="485982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0" y="0"/>
                  </a:moveTo>
                  <a:lnTo>
                    <a:pt x="1270000" y="0"/>
                  </a:lnTo>
                  <a:lnTo>
                    <a:pt x="1270000" y="1270000"/>
                  </a:lnTo>
                  <a:lnTo>
                    <a:pt x="0" y="1270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79736" y="485982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1270000" y="0"/>
                  </a:moveTo>
                  <a:lnTo>
                    <a:pt x="0" y="0"/>
                  </a:lnTo>
                  <a:lnTo>
                    <a:pt x="0" y="1270000"/>
                  </a:lnTo>
                  <a:lnTo>
                    <a:pt x="1270000" y="1270000"/>
                  </a:lnTo>
                  <a:lnTo>
                    <a:pt x="1270000" y="0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9736" y="485982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0" y="0"/>
                  </a:moveTo>
                  <a:lnTo>
                    <a:pt x="1270000" y="0"/>
                  </a:lnTo>
                  <a:lnTo>
                    <a:pt x="1270000" y="1270000"/>
                  </a:lnTo>
                  <a:lnTo>
                    <a:pt x="0" y="1270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48949" y="485982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1270000" y="0"/>
                  </a:moveTo>
                  <a:lnTo>
                    <a:pt x="0" y="0"/>
                  </a:lnTo>
                  <a:lnTo>
                    <a:pt x="0" y="1270000"/>
                  </a:lnTo>
                  <a:lnTo>
                    <a:pt x="1270000" y="1270000"/>
                  </a:lnTo>
                  <a:lnTo>
                    <a:pt x="1270000" y="0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48949" y="485982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0" y="0"/>
                  </a:moveTo>
                  <a:lnTo>
                    <a:pt x="1270000" y="0"/>
                  </a:lnTo>
                  <a:lnTo>
                    <a:pt x="1270000" y="1270000"/>
                  </a:lnTo>
                  <a:lnTo>
                    <a:pt x="0" y="1270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16815" y="485982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1270000" y="0"/>
                  </a:moveTo>
                  <a:lnTo>
                    <a:pt x="0" y="0"/>
                  </a:lnTo>
                  <a:lnTo>
                    <a:pt x="0" y="1270000"/>
                  </a:lnTo>
                  <a:lnTo>
                    <a:pt x="1270000" y="1270000"/>
                  </a:lnTo>
                  <a:lnTo>
                    <a:pt x="1270000" y="0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16815" y="485982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0" y="0"/>
                  </a:moveTo>
                  <a:lnTo>
                    <a:pt x="1270000" y="0"/>
                  </a:lnTo>
                  <a:lnTo>
                    <a:pt x="1270000" y="1270000"/>
                  </a:lnTo>
                  <a:lnTo>
                    <a:pt x="0" y="1270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29434" y="6126708"/>
              <a:ext cx="1251585" cy="1270000"/>
            </a:xfrm>
            <a:custGeom>
              <a:avLst/>
              <a:gdLst/>
              <a:ahLst/>
              <a:cxnLst/>
              <a:rect l="l" t="t" r="r" b="b"/>
              <a:pathLst>
                <a:path w="1251585" h="1270000">
                  <a:moveTo>
                    <a:pt x="0" y="1270000"/>
                  </a:moveTo>
                  <a:lnTo>
                    <a:pt x="1251089" y="1270000"/>
                  </a:lnTo>
                  <a:lnTo>
                    <a:pt x="1251089" y="0"/>
                  </a:lnTo>
                  <a:lnTo>
                    <a:pt x="0" y="0"/>
                  </a:lnTo>
                  <a:lnTo>
                    <a:pt x="0" y="1270000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10524" y="6126708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0" y="0"/>
                  </a:moveTo>
                  <a:lnTo>
                    <a:pt x="1270000" y="0"/>
                  </a:lnTo>
                  <a:lnTo>
                    <a:pt x="1270000" y="1270000"/>
                  </a:lnTo>
                  <a:lnTo>
                    <a:pt x="0" y="1270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78390" y="6126708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1270000" y="0"/>
                  </a:moveTo>
                  <a:lnTo>
                    <a:pt x="0" y="0"/>
                  </a:lnTo>
                  <a:lnTo>
                    <a:pt x="0" y="1270000"/>
                  </a:lnTo>
                  <a:lnTo>
                    <a:pt x="1270000" y="1270000"/>
                  </a:lnTo>
                  <a:lnTo>
                    <a:pt x="1270000" y="0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78390" y="6126708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0" y="0"/>
                  </a:moveTo>
                  <a:lnTo>
                    <a:pt x="1270000" y="0"/>
                  </a:lnTo>
                  <a:lnTo>
                    <a:pt x="1270000" y="1270000"/>
                  </a:lnTo>
                  <a:lnTo>
                    <a:pt x="0" y="1270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47603" y="6126708"/>
              <a:ext cx="1270000" cy="1257300"/>
            </a:xfrm>
            <a:custGeom>
              <a:avLst/>
              <a:gdLst/>
              <a:ahLst/>
              <a:cxnLst/>
              <a:rect l="l" t="t" r="r" b="b"/>
              <a:pathLst>
                <a:path w="1270000" h="1257300">
                  <a:moveTo>
                    <a:pt x="0" y="1257279"/>
                  </a:moveTo>
                  <a:lnTo>
                    <a:pt x="1270000" y="1257279"/>
                  </a:lnTo>
                  <a:lnTo>
                    <a:pt x="1270000" y="0"/>
                  </a:lnTo>
                  <a:lnTo>
                    <a:pt x="0" y="0"/>
                  </a:lnTo>
                  <a:lnTo>
                    <a:pt x="0" y="1257279"/>
                  </a:lnTo>
                  <a:close/>
                </a:path>
              </a:pathLst>
            </a:custGeom>
            <a:solidFill>
              <a:srgbClr val="0076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47603" y="6126708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0" y="0"/>
                  </a:moveTo>
                  <a:lnTo>
                    <a:pt x="1270000" y="0"/>
                  </a:lnTo>
                  <a:lnTo>
                    <a:pt x="1270000" y="1270000"/>
                  </a:lnTo>
                  <a:lnTo>
                    <a:pt x="0" y="1270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15469" y="6126708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1270000" y="0"/>
                  </a:moveTo>
                  <a:lnTo>
                    <a:pt x="0" y="0"/>
                  </a:lnTo>
                  <a:lnTo>
                    <a:pt x="0" y="1270000"/>
                  </a:lnTo>
                  <a:lnTo>
                    <a:pt x="1270000" y="1270000"/>
                  </a:lnTo>
                  <a:lnTo>
                    <a:pt x="1270000" y="0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15469" y="6126708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0" y="0"/>
                  </a:moveTo>
                  <a:lnTo>
                    <a:pt x="1270000" y="0"/>
                  </a:lnTo>
                  <a:lnTo>
                    <a:pt x="1270000" y="1270000"/>
                  </a:lnTo>
                  <a:lnTo>
                    <a:pt x="0" y="1270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29434" y="7383988"/>
              <a:ext cx="1252855" cy="1225550"/>
            </a:xfrm>
            <a:custGeom>
              <a:avLst/>
              <a:gdLst/>
              <a:ahLst/>
              <a:cxnLst/>
              <a:rect l="l" t="t" r="r" b="b"/>
              <a:pathLst>
                <a:path w="1252854" h="1225550">
                  <a:moveTo>
                    <a:pt x="0" y="1225425"/>
                  </a:moveTo>
                  <a:lnTo>
                    <a:pt x="1252435" y="1225425"/>
                  </a:lnTo>
                  <a:lnTo>
                    <a:pt x="1252435" y="0"/>
                  </a:lnTo>
                  <a:lnTo>
                    <a:pt x="0" y="0"/>
                  </a:lnTo>
                  <a:lnTo>
                    <a:pt x="0" y="1225425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11870" y="7383983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0" y="0"/>
                  </a:moveTo>
                  <a:lnTo>
                    <a:pt x="1270000" y="0"/>
                  </a:lnTo>
                  <a:lnTo>
                    <a:pt x="1270000" y="1270000"/>
                  </a:lnTo>
                  <a:lnTo>
                    <a:pt x="0" y="1270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79736" y="7383988"/>
              <a:ext cx="1270000" cy="1225550"/>
            </a:xfrm>
            <a:custGeom>
              <a:avLst/>
              <a:gdLst/>
              <a:ahLst/>
              <a:cxnLst/>
              <a:rect l="l" t="t" r="r" b="b"/>
              <a:pathLst>
                <a:path w="1270000" h="1225550">
                  <a:moveTo>
                    <a:pt x="0" y="1225425"/>
                  </a:moveTo>
                  <a:lnTo>
                    <a:pt x="1270000" y="1225425"/>
                  </a:lnTo>
                  <a:lnTo>
                    <a:pt x="1270000" y="0"/>
                  </a:lnTo>
                  <a:lnTo>
                    <a:pt x="0" y="0"/>
                  </a:lnTo>
                  <a:lnTo>
                    <a:pt x="0" y="1225425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279736" y="7383983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0" y="0"/>
                  </a:moveTo>
                  <a:lnTo>
                    <a:pt x="1270000" y="0"/>
                  </a:lnTo>
                  <a:lnTo>
                    <a:pt x="1270000" y="1270000"/>
                  </a:lnTo>
                  <a:lnTo>
                    <a:pt x="0" y="1270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48949" y="7383988"/>
              <a:ext cx="1270000" cy="1225550"/>
            </a:xfrm>
            <a:custGeom>
              <a:avLst/>
              <a:gdLst/>
              <a:ahLst/>
              <a:cxnLst/>
              <a:rect l="l" t="t" r="r" b="b"/>
              <a:pathLst>
                <a:path w="1270000" h="1225550">
                  <a:moveTo>
                    <a:pt x="0" y="1225425"/>
                  </a:moveTo>
                  <a:lnTo>
                    <a:pt x="1270000" y="1225425"/>
                  </a:lnTo>
                  <a:lnTo>
                    <a:pt x="1270000" y="0"/>
                  </a:lnTo>
                  <a:lnTo>
                    <a:pt x="0" y="0"/>
                  </a:lnTo>
                  <a:lnTo>
                    <a:pt x="0" y="1225425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48949" y="7383983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0" y="0"/>
                  </a:moveTo>
                  <a:lnTo>
                    <a:pt x="1270000" y="0"/>
                  </a:lnTo>
                  <a:lnTo>
                    <a:pt x="1270000" y="1270000"/>
                  </a:lnTo>
                  <a:lnTo>
                    <a:pt x="0" y="1270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16815" y="7383988"/>
              <a:ext cx="1270000" cy="1225550"/>
            </a:xfrm>
            <a:custGeom>
              <a:avLst/>
              <a:gdLst/>
              <a:ahLst/>
              <a:cxnLst/>
              <a:rect l="l" t="t" r="r" b="b"/>
              <a:pathLst>
                <a:path w="1270000" h="1225550">
                  <a:moveTo>
                    <a:pt x="0" y="1225425"/>
                  </a:moveTo>
                  <a:lnTo>
                    <a:pt x="1270000" y="1225425"/>
                  </a:lnTo>
                  <a:lnTo>
                    <a:pt x="1270000" y="0"/>
                  </a:lnTo>
                  <a:lnTo>
                    <a:pt x="0" y="0"/>
                  </a:lnTo>
                  <a:lnTo>
                    <a:pt x="0" y="1225425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816815" y="7383983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0" y="0"/>
                  </a:moveTo>
                  <a:lnTo>
                    <a:pt x="1270000" y="0"/>
                  </a:lnTo>
                  <a:lnTo>
                    <a:pt x="1270000" y="1270000"/>
                  </a:lnTo>
                  <a:lnTo>
                    <a:pt x="0" y="1270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99043" y="8641163"/>
              <a:ext cx="6142990" cy="0"/>
            </a:xfrm>
            <a:custGeom>
              <a:avLst/>
              <a:gdLst/>
              <a:ahLst/>
              <a:cxnLst/>
              <a:rect l="l" t="t" r="r" b="b"/>
              <a:pathLst>
                <a:path w="6142990">
                  <a:moveTo>
                    <a:pt x="0" y="0"/>
                  </a:moveTo>
                  <a:lnTo>
                    <a:pt x="6110732" y="0"/>
                  </a:lnTo>
                  <a:lnTo>
                    <a:pt x="6142494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109775" y="8511623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97684" y="4392195"/>
              <a:ext cx="0" cy="4276725"/>
            </a:xfrm>
            <a:custGeom>
              <a:avLst/>
              <a:gdLst/>
              <a:ahLst/>
              <a:cxnLst/>
              <a:rect l="l" t="t" r="r" b="b"/>
              <a:pathLst>
                <a:path h="4276725">
                  <a:moveTo>
                    <a:pt x="0" y="0"/>
                  </a:moveTo>
                  <a:lnTo>
                    <a:pt x="0" y="427614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868157" y="4164876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80" h="259079">
                  <a:moveTo>
                    <a:pt x="129527" y="0"/>
                  </a:moveTo>
                  <a:lnTo>
                    <a:pt x="0" y="259080"/>
                  </a:lnTo>
                  <a:lnTo>
                    <a:pt x="259080" y="259080"/>
                  </a:lnTo>
                  <a:lnTo>
                    <a:pt x="1295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22721" y="5370680"/>
              <a:ext cx="248288" cy="2482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22727" y="5370677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5" h="248285">
                  <a:moveTo>
                    <a:pt x="211928" y="36361"/>
                  </a:moveTo>
                  <a:lnTo>
                    <a:pt x="239199" y="77429"/>
                  </a:lnTo>
                  <a:lnTo>
                    <a:pt x="248289" y="124145"/>
                  </a:lnTo>
                  <a:lnTo>
                    <a:pt x="239199" y="170861"/>
                  </a:lnTo>
                  <a:lnTo>
                    <a:pt x="211928" y="211928"/>
                  </a:lnTo>
                  <a:lnTo>
                    <a:pt x="170861" y="239199"/>
                  </a:lnTo>
                  <a:lnTo>
                    <a:pt x="124145" y="248289"/>
                  </a:lnTo>
                  <a:lnTo>
                    <a:pt x="77429" y="239199"/>
                  </a:lnTo>
                  <a:lnTo>
                    <a:pt x="36361" y="211928"/>
                  </a:lnTo>
                  <a:lnTo>
                    <a:pt x="9090" y="170861"/>
                  </a:lnTo>
                  <a:lnTo>
                    <a:pt x="0" y="124145"/>
                  </a:lnTo>
                  <a:lnTo>
                    <a:pt x="9090" y="77429"/>
                  </a:lnTo>
                  <a:lnTo>
                    <a:pt x="36361" y="36361"/>
                  </a:lnTo>
                  <a:lnTo>
                    <a:pt x="77429" y="9090"/>
                  </a:lnTo>
                  <a:lnTo>
                    <a:pt x="124145" y="0"/>
                  </a:lnTo>
                  <a:lnTo>
                    <a:pt x="170861" y="9090"/>
                  </a:lnTo>
                  <a:lnTo>
                    <a:pt x="211928" y="3636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790588" y="5370680"/>
              <a:ext cx="248288" cy="2482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790594" y="5370677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5" h="248285">
                  <a:moveTo>
                    <a:pt x="211928" y="36361"/>
                  </a:moveTo>
                  <a:lnTo>
                    <a:pt x="239199" y="77429"/>
                  </a:lnTo>
                  <a:lnTo>
                    <a:pt x="248289" y="124145"/>
                  </a:lnTo>
                  <a:lnTo>
                    <a:pt x="239199" y="170861"/>
                  </a:lnTo>
                  <a:lnTo>
                    <a:pt x="211928" y="211928"/>
                  </a:lnTo>
                  <a:lnTo>
                    <a:pt x="170861" y="239199"/>
                  </a:lnTo>
                  <a:lnTo>
                    <a:pt x="124145" y="248289"/>
                  </a:lnTo>
                  <a:lnTo>
                    <a:pt x="77429" y="239199"/>
                  </a:lnTo>
                  <a:lnTo>
                    <a:pt x="36361" y="211928"/>
                  </a:lnTo>
                  <a:lnTo>
                    <a:pt x="9090" y="170861"/>
                  </a:lnTo>
                  <a:lnTo>
                    <a:pt x="0" y="124145"/>
                  </a:lnTo>
                  <a:lnTo>
                    <a:pt x="9090" y="77429"/>
                  </a:lnTo>
                  <a:lnTo>
                    <a:pt x="36361" y="36361"/>
                  </a:lnTo>
                  <a:lnTo>
                    <a:pt x="77429" y="9090"/>
                  </a:lnTo>
                  <a:lnTo>
                    <a:pt x="124145" y="0"/>
                  </a:lnTo>
                  <a:lnTo>
                    <a:pt x="170861" y="9090"/>
                  </a:lnTo>
                  <a:lnTo>
                    <a:pt x="211928" y="3636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059800" y="5370680"/>
              <a:ext cx="248288" cy="2482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059807" y="5370677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5" h="248285">
                  <a:moveTo>
                    <a:pt x="211928" y="36361"/>
                  </a:moveTo>
                  <a:lnTo>
                    <a:pt x="239199" y="77429"/>
                  </a:lnTo>
                  <a:lnTo>
                    <a:pt x="248289" y="124145"/>
                  </a:lnTo>
                  <a:lnTo>
                    <a:pt x="239199" y="170861"/>
                  </a:lnTo>
                  <a:lnTo>
                    <a:pt x="211928" y="211928"/>
                  </a:lnTo>
                  <a:lnTo>
                    <a:pt x="170861" y="239199"/>
                  </a:lnTo>
                  <a:lnTo>
                    <a:pt x="124145" y="248289"/>
                  </a:lnTo>
                  <a:lnTo>
                    <a:pt x="77429" y="239199"/>
                  </a:lnTo>
                  <a:lnTo>
                    <a:pt x="36361" y="211928"/>
                  </a:lnTo>
                  <a:lnTo>
                    <a:pt x="9090" y="170861"/>
                  </a:lnTo>
                  <a:lnTo>
                    <a:pt x="0" y="124145"/>
                  </a:lnTo>
                  <a:lnTo>
                    <a:pt x="9090" y="77429"/>
                  </a:lnTo>
                  <a:lnTo>
                    <a:pt x="36361" y="36361"/>
                  </a:lnTo>
                  <a:lnTo>
                    <a:pt x="77429" y="9090"/>
                  </a:lnTo>
                  <a:lnTo>
                    <a:pt x="124145" y="0"/>
                  </a:lnTo>
                  <a:lnTo>
                    <a:pt x="170861" y="9090"/>
                  </a:lnTo>
                  <a:lnTo>
                    <a:pt x="211928" y="3636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327666" y="5370680"/>
              <a:ext cx="248288" cy="2482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327673" y="5370677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4" h="248285">
                  <a:moveTo>
                    <a:pt x="211928" y="36361"/>
                  </a:moveTo>
                  <a:lnTo>
                    <a:pt x="239199" y="77429"/>
                  </a:lnTo>
                  <a:lnTo>
                    <a:pt x="248289" y="124145"/>
                  </a:lnTo>
                  <a:lnTo>
                    <a:pt x="239199" y="170861"/>
                  </a:lnTo>
                  <a:lnTo>
                    <a:pt x="211928" y="211928"/>
                  </a:lnTo>
                  <a:lnTo>
                    <a:pt x="170861" y="239199"/>
                  </a:lnTo>
                  <a:lnTo>
                    <a:pt x="124145" y="248289"/>
                  </a:lnTo>
                  <a:lnTo>
                    <a:pt x="77429" y="239199"/>
                  </a:lnTo>
                  <a:lnTo>
                    <a:pt x="36361" y="211928"/>
                  </a:lnTo>
                  <a:lnTo>
                    <a:pt x="9090" y="170861"/>
                  </a:lnTo>
                  <a:lnTo>
                    <a:pt x="0" y="124145"/>
                  </a:lnTo>
                  <a:lnTo>
                    <a:pt x="9090" y="77429"/>
                  </a:lnTo>
                  <a:lnTo>
                    <a:pt x="36361" y="36361"/>
                  </a:lnTo>
                  <a:lnTo>
                    <a:pt x="77429" y="9090"/>
                  </a:lnTo>
                  <a:lnTo>
                    <a:pt x="124145" y="0"/>
                  </a:lnTo>
                  <a:lnTo>
                    <a:pt x="170861" y="9090"/>
                  </a:lnTo>
                  <a:lnTo>
                    <a:pt x="211928" y="3636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522048" y="6637569"/>
              <a:ext cx="248288" cy="2482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522054" y="6637565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5" h="248284">
                  <a:moveTo>
                    <a:pt x="211928" y="36361"/>
                  </a:moveTo>
                  <a:lnTo>
                    <a:pt x="239199" y="77429"/>
                  </a:lnTo>
                  <a:lnTo>
                    <a:pt x="248289" y="124145"/>
                  </a:lnTo>
                  <a:lnTo>
                    <a:pt x="239199" y="170861"/>
                  </a:lnTo>
                  <a:lnTo>
                    <a:pt x="211928" y="211928"/>
                  </a:lnTo>
                  <a:lnTo>
                    <a:pt x="170861" y="239199"/>
                  </a:lnTo>
                  <a:lnTo>
                    <a:pt x="124145" y="248289"/>
                  </a:lnTo>
                  <a:lnTo>
                    <a:pt x="77429" y="239199"/>
                  </a:lnTo>
                  <a:lnTo>
                    <a:pt x="36361" y="211928"/>
                  </a:lnTo>
                  <a:lnTo>
                    <a:pt x="9090" y="170861"/>
                  </a:lnTo>
                  <a:lnTo>
                    <a:pt x="0" y="124145"/>
                  </a:lnTo>
                  <a:lnTo>
                    <a:pt x="9090" y="77429"/>
                  </a:lnTo>
                  <a:lnTo>
                    <a:pt x="36361" y="36361"/>
                  </a:lnTo>
                  <a:lnTo>
                    <a:pt x="77429" y="9090"/>
                  </a:lnTo>
                  <a:lnTo>
                    <a:pt x="124145" y="0"/>
                  </a:lnTo>
                  <a:lnTo>
                    <a:pt x="170861" y="9090"/>
                  </a:lnTo>
                  <a:lnTo>
                    <a:pt x="211928" y="3636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789914" y="6637569"/>
              <a:ext cx="248288" cy="2482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789921" y="6637565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5" h="248284">
                  <a:moveTo>
                    <a:pt x="211928" y="36361"/>
                  </a:moveTo>
                  <a:lnTo>
                    <a:pt x="239199" y="77429"/>
                  </a:lnTo>
                  <a:lnTo>
                    <a:pt x="248289" y="124145"/>
                  </a:lnTo>
                  <a:lnTo>
                    <a:pt x="239199" y="170861"/>
                  </a:lnTo>
                  <a:lnTo>
                    <a:pt x="211928" y="211928"/>
                  </a:lnTo>
                  <a:lnTo>
                    <a:pt x="170861" y="239199"/>
                  </a:lnTo>
                  <a:lnTo>
                    <a:pt x="124145" y="248289"/>
                  </a:lnTo>
                  <a:lnTo>
                    <a:pt x="77429" y="239199"/>
                  </a:lnTo>
                  <a:lnTo>
                    <a:pt x="36361" y="211928"/>
                  </a:lnTo>
                  <a:lnTo>
                    <a:pt x="9090" y="170861"/>
                  </a:lnTo>
                  <a:lnTo>
                    <a:pt x="0" y="124145"/>
                  </a:lnTo>
                  <a:lnTo>
                    <a:pt x="9090" y="77429"/>
                  </a:lnTo>
                  <a:lnTo>
                    <a:pt x="36361" y="36361"/>
                  </a:lnTo>
                  <a:lnTo>
                    <a:pt x="77429" y="9090"/>
                  </a:lnTo>
                  <a:lnTo>
                    <a:pt x="124145" y="0"/>
                  </a:lnTo>
                  <a:lnTo>
                    <a:pt x="170861" y="9090"/>
                  </a:lnTo>
                  <a:lnTo>
                    <a:pt x="211928" y="3636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059127" y="6637569"/>
              <a:ext cx="248288" cy="2482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059133" y="6637565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5" h="248284">
                  <a:moveTo>
                    <a:pt x="211928" y="36361"/>
                  </a:moveTo>
                  <a:lnTo>
                    <a:pt x="239199" y="77429"/>
                  </a:lnTo>
                  <a:lnTo>
                    <a:pt x="248289" y="124145"/>
                  </a:lnTo>
                  <a:lnTo>
                    <a:pt x="239199" y="170861"/>
                  </a:lnTo>
                  <a:lnTo>
                    <a:pt x="211928" y="211928"/>
                  </a:lnTo>
                  <a:lnTo>
                    <a:pt x="170861" y="239199"/>
                  </a:lnTo>
                  <a:lnTo>
                    <a:pt x="124145" y="248289"/>
                  </a:lnTo>
                  <a:lnTo>
                    <a:pt x="77429" y="239199"/>
                  </a:lnTo>
                  <a:lnTo>
                    <a:pt x="36361" y="211928"/>
                  </a:lnTo>
                  <a:lnTo>
                    <a:pt x="9090" y="170861"/>
                  </a:lnTo>
                  <a:lnTo>
                    <a:pt x="0" y="124145"/>
                  </a:lnTo>
                  <a:lnTo>
                    <a:pt x="9090" y="77429"/>
                  </a:lnTo>
                  <a:lnTo>
                    <a:pt x="36361" y="36361"/>
                  </a:lnTo>
                  <a:lnTo>
                    <a:pt x="77429" y="9090"/>
                  </a:lnTo>
                  <a:lnTo>
                    <a:pt x="124145" y="0"/>
                  </a:lnTo>
                  <a:lnTo>
                    <a:pt x="170861" y="9090"/>
                  </a:lnTo>
                  <a:lnTo>
                    <a:pt x="211928" y="3636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326994" y="6637569"/>
              <a:ext cx="248288" cy="2482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327000" y="6637565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4" h="248284">
                  <a:moveTo>
                    <a:pt x="211928" y="36361"/>
                  </a:moveTo>
                  <a:lnTo>
                    <a:pt x="239199" y="77429"/>
                  </a:lnTo>
                  <a:lnTo>
                    <a:pt x="248289" y="124145"/>
                  </a:lnTo>
                  <a:lnTo>
                    <a:pt x="239199" y="170861"/>
                  </a:lnTo>
                  <a:lnTo>
                    <a:pt x="211928" y="211928"/>
                  </a:lnTo>
                  <a:lnTo>
                    <a:pt x="170861" y="239199"/>
                  </a:lnTo>
                  <a:lnTo>
                    <a:pt x="124145" y="248289"/>
                  </a:lnTo>
                  <a:lnTo>
                    <a:pt x="77429" y="239199"/>
                  </a:lnTo>
                  <a:lnTo>
                    <a:pt x="36361" y="211928"/>
                  </a:lnTo>
                  <a:lnTo>
                    <a:pt x="9090" y="170861"/>
                  </a:lnTo>
                  <a:lnTo>
                    <a:pt x="0" y="124145"/>
                  </a:lnTo>
                  <a:lnTo>
                    <a:pt x="9090" y="77429"/>
                  </a:lnTo>
                  <a:lnTo>
                    <a:pt x="36361" y="36361"/>
                  </a:lnTo>
                  <a:lnTo>
                    <a:pt x="77429" y="9090"/>
                  </a:lnTo>
                  <a:lnTo>
                    <a:pt x="124145" y="0"/>
                  </a:lnTo>
                  <a:lnTo>
                    <a:pt x="170861" y="9090"/>
                  </a:lnTo>
                  <a:lnTo>
                    <a:pt x="211928" y="3636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522048" y="7894843"/>
              <a:ext cx="248288" cy="2482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522054" y="7894840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5" h="248284">
                  <a:moveTo>
                    <a:pt x="211928" y="36361"/>
                  </a:moveTo>
                  <a:lnTo>
                    <a:pt x="239199" y="77429"/>
                  </a:lnTo>
                  <a:lnTo>
                    <a:pt x="248289" y="124145"/>
                  </a:lnTo>
                  <a:lnTo>
                    <a:pt x="239199" y="170861"/>
                  </a:lnTo>
                  <a:lnTo>
                    <a:pt x="211928" y="211928"/>
                  </a:lnTo>
                  <a:lnTo>
                    <a:pt x="170861" y="239199"/>
                  </a:lnTo>
                  <a:lnTo>
                    <a:pt x="124145" y="248289"/>
                  </a:lnTo>
                  <a:lnTo>
                    <a:pt x="77429" y="239199"/>
                  </a:lnTo>
                  <a:lnTo>
                    <a:pt x="36361" y="211928"/>
                  </a:lnTo>
                  <a:lnTo>
                    <a:pt x="9090" y="170861"/>
                  </a:lnTo>
                  <a:lnTo>
                    <a:pt x="0" y="124145"/>
                  </a:lnTo>
                  <a:lnTo>
                    <a:pt x="9090" y="77429"/>
                  </a:lnTo>
                  <a:lnTo>
                    <a:pt x="36361" y="36361"/>
                  </a:lnTo>
                  <a:lnTo>
                    <a:pt x="77429" y="9090"/>
                  </a:lnTo>
                  <a:lnTo>
                    <a:pt x="124145" y="0"/>
                  </a:lnTo>
                  <a:lnTo>
                    <a:pt x="170861" y="9090"/>
                  </a:lnTo>
                  <a:lnTo>
                    <a:pt x="211928" y="3636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789914" y="7894843"/>
              <a:ext cx="248288" cy="2482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789921" y="7894840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5" h="248284">
                  <a:moveTo>
                    <a:pt x="211928" y="36361"/>
                  </a:moveTo>
                  <a:lnTo>
                    <a:pt x="239199" y="77429"/>
                  </a:lnTo>
                  <a:lnTo>
                    <a:pt x="248289" y="124145"/>
                  </a:lnTo>
                  <a:lnTo>
                    <a:pt x="239199" y="170861"/>
                  </a:lnTo>
                  <a:lnTo>
                    <a:pt x="211928" y="211928"/>
                  </a:lnTo>
                  <a:lnTo>
                    <a:pt x="170861" y="239199"/>
                  </a:lnTo>
                  <a:lnTo>
                    <a:pt x="124145" y="248289"/>
                  </a:lnTo>
                  <a:lnTo>
                    <a:pt x="77429" y="239199"/>
                  </a:lnTo>
                  <a:lnTo>
                    <a:pt x="36361" y="211928"/>
                  </a:lnTo>
                  <a:lnTo>
                    <a:pt x="9090" y="170861"/>
                  </a:lnTo>
                  <a:lnTo>
                    <a:pt x="0" y="124145"/>
                  </a:lnTo>
                  <a:lnTo>
                    <a:pt x="9090" y="77429"/>
                  </a:lnTo>
                  <a:lnTo>
                    <a:pt x="36361" y="36361"/>
                  </a:lnTo>
                  <a:lnTo>
                    <a:pt x="77429" y="9090"/>
                  </a:lnTo>
                  <a:lnTo>
                    <a:pt x="124145" y="0"/>
                  </a:lnTo>
                  <a:lnTo>
                    <a:pt x="170861" y="9090"/>
                  </a:lnTo>
                  <a:lnTo>
                    <a:pt x="211928" y="3636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059127" y="7894843"/>
              <a:ext cx="248288" cy="2482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059133" y="7894840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5" h="248284">
                  <a:moveTo>
                    <a:pt x="211928" y="36361"/>
                  </a:moveTo>
                  <a:lnTo>
                    <a:pt x="239199" y="77429"/>
                  </a:lnTo>
                  <a:lnTo>
                    <a:pt x="248289" y="124145"/>
                  </a:lnTo>
                  <a:lnTo>
                    <a:pt x="239199" y="170861"/>
                  </a:lnTo>
                  <a:lnTo>
                    <a:pt x="211928" y="211928"/>
                  </a:lnTo>
                  <a:lnTo>
                    <a:pt x="170861" y="239199"/>
                  </a:lnTo>
                  <a:lnTo>
                    <a:pt x="124145" y="248289"/>
                  </a:lnTo>
                  <a:lnTo>
                    <a:pt x="77429" y="239199"/>
                  </a:lnTo>
                  <a:lnTo>
                    <a:pt x="36361" y="211928"/>
                  </a:lnTo>
                  <a:lnTo>
                    <a:pt x="9090" y="170861"/>
                  </a:lnTo>
                  <a:lnTo>
                    <a:pt x="0" y="124145"/>
                  </a:lnTo>
                  <a:lnTo>
                    <a:pt x="9090" y="77429"/>
                  </a:lnTo>
                  <a:lnTo>
                    <a:pt x="36361" y="36361"/>
                  </a:lnTo>
                  <a:lnTo>
                    <a:pt x="77429" y="9090"/>
                  </a:lnTo>
                  <a:lnTo>
                    <a:pt x="124145" y="0"/>
                  </a:lnTo>
                  <a:lnTo>
                    <a:pt x="170861" y="9090"/>
                  </a:lnTo>
                  <a:lnTo>
                    <a:pt x="211928" y="3636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326994" y="7894843"/>
              <a:ext cx="248288" cy="2482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327000" y="7894840"/>
              <a:ext cx="248285" cy="248285"/>
            </a:xfrm>
            <a:custGeom>
              <a:avLst/>
              <a:gdLst/>
              <a:ahLst/>
              <a:cxnLst/>
              <a:rect l="l" t="t" r="r" b="b"/>
              <a:pathLst>
                <a:path w="248284" h="248284">
                  <a:moveTo>
                    <a:pt x="211928" y="36361"/>
                  </a:moveTo>
                  <a:lnTo>
                    <a:pt x="239199" y="77429"/>
                  </a:lnTo>
                  <a:lnTo>
                    <a:pt x="248289" y="124145"/>
                  </a:lnTo>
                  <a:lnTo>
                    <a:pt x="239199" y="170861"/>
                  </a:lnTo>
                  <a:lnTo>
                    <a:pt x="211928" y="211928"/>
                  </a:lnTo>
                  <a:lnTo>
                    <a:pt x="170861" y="239199"/>
                  </a:lnTo>
                  <a:lnTo>
                    <a:pt x="124145" y="248289"/>
                  </a:lnTo>
                  <a:lnTo>
                    <a:pt x="77429" y="239199"/>
                  </a:lnTo>
                  <a:lnTo>
                    <a:pt x="36361" y="211928"/>
                  </a:lnTo>
                  <a:lnTo>
                    <a:pt x="9090" y="170861"/>
                  </a:lnTo>
                  <a:lnTo>
                    <a:pt x="0" y="124145"/>
                  </a:lnTo>
                  <a:lnTo>
                    <a:pt x="9090" y="77429"/>
                  </a:lnTo>
                  <a:lnTo>
                    <a:pt x="36361" y="36361"/>
                  </a:lnTo>
                  <a:lnTo>
                    <a:pt x="77429" y="9090"/>
                  </a:lnTo>
                  <a:lnTo>
                    <a:pt x="124145" y="0"/>
                  </a:lnTo>
                  <a:lnTo>
                    <a:pt x="170861" y="9090"/>
                  </a:lnTo>
                  <a:lnTo>
                    <a:pt x="211928" y="3636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968360" y="6275666"/>
              <a:ext cx="823594" cy="824230"/>
            </a:xfrm>
            <a:custGeom>
              <a:avLst/>
              <a:gdLst/>
              <a:ahLst/>
              <a:cxnLst/>
              <a:rect l="l" t="t" r="r" b="b"/>
              <a:pathLst>
                <a:path w="823595" h="824229">
                  <a:moveTo>
                    <a:pt x="527456" y="0"/>
                  </a:moveTo>
                  <a:lnTo>
                    <a:pt x="0" y="412064"/>
                  </a:lnTo>
                  <a:lnTo>
                    <a:pt x="527456" y="824141"/>
                  </a:lnTo>
                  <a:lnTo>
                    <a:pt x="527456" y="543928"/>
                  </a:lnTo>
                  <a:lnTo>
                    <a:pt x="823366" y="543928"/>
                  </a:lnTo>
                  <a:lnTo>
                    <a:pt x="823366" y="280200"/>
                  </a:lnTo>
                  <a:lnTo>
                    <a:pt x="527456" y="280200"/>
                  </a:lnTo>
                  <a:lnTo>
                    <a:pt x="527456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3263900" y="4203700"/>
            <a:ext cx="25692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 dirty="0">
                <a:latin typeface="Arial"/>
                <a:cs typeface="Arial"/>
              </a:rPr>
              <a:t>array </a:t>
            </a:r>
            <a:r>
              <a:rPr sz="3200" spc="55" dirty="0">
                <a:latin typeface="Arial"/>
                <a:cs typeface="Arial"/>
              </a:rPr>
              <a:t>of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15" dirty="0">
                <a:latin typeface="Arial"/>
                <a:cs typeface="Arial"/>
              </a:rPr>
              <a:t>pixels</a:t>
            </a:r>
            <a:endParaRPr sz="32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460500" y="4013200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77900" y="2205420"/>
            <a:ext cx="10259060" cy="141795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469900" indent="-444500">
              <a:lnSpc>
                <a:spcPct val="100000"/>
              </a:lnSpc>
              <a:spcBef>
                <a:spcPts val="735"/>
              </a:spcBef>
              <a:buSzPct val="145312"/>
              <a:buChar char="•"/>
              <a:tabLst>
                <a:tab pos="469900" algn="l"/>
              </a:tabLst>
            </a:pPr>
            <a:r>
              <a:rPr sz="3200" spc="-20" dirty="0">
                <a:latin typeface="Arial"/>
                <a:cs typeface="Arial"/>
              </a:rPr>
              <a:t>Irrelevant </a:t>
            </a:r>
            <a:r>
              <a:rPr sz="3200" spc="85" dirty="0">
                <a:latin typeface="Arial"/>
                <a:cs typeface="Arial"/>
              </a:rPr>
              <a:t>to</a:t>
            </a:r>
            <a:r>
              <a:rPr sz="3200" spc="15" dirty="0">
                <a:latin typeface="Arial"/>
                <a:cs typeface="Arial"/>
              </a:rPr>
              <a:t> </a:t>
            </a:r>
            <a:r>
              <a:rPr sz="3200" spc="-65" dirty="0">
                <a:latin typeface="Arial"/>
                <a:cs typeface="Arial"/>
              </a:rPr>
              <a:t>z</a:t>
            </a:r>
            <a:endParaRPr sz="3200">
              <a:latin typeface="Arial"/>
              <a:cs typeface="Arial"/>
            </a:endParaRPr>
          </a:p>
          <a:p>
            <a:pPr marL="469900" indent="-444500">
              <a:lnSpc>
                <a:spcPct val="100000"/>
              </a:lnSpc>
              <a:spcBef>
                <a:spcPts val="2360"/>
              </a:spcBef>
              <a:buSzPct val="145312"/>
              <a:buChar char="•"/>
              <a:tabLst>
                <a:tab pos="469900" algn="l"/>
              </a:tabLst>
            </a:pPr>
            <a:r>
              <a:rPr sz="3200" spc="-35" dirty="0">
                <a:latin typeface="Arial"/>
                <a:cs typeface="Arial"/>
              </a:rPr>
              <a:t>Transform </a:t>
            </a:r>
            <a:r>
              <a:rPr sz="3200" spc="-5" dirty="0">
                <a:latin typeface="Arial"/>
                <a:cs typeface="Arial"/>
              </a:rPr>
              <a:t>in </a:t>
            </a:r>
            <a:r>
              <a:rPr sz="3200" spc="25" dirty="0">
                <a:latin typeface="Arial"/>
                <a:cs typeface="Arial"/>
              </a:rPr>
              <a:t>xy </a:t>
            </a:r>
            <a:r>
              <a:rPr sz="3200" spc="-5" dirty="0">
                <a:latin typeface="Arial"/>
                <a:cs typeface="Arial"/>
              </a:rPr>
              <a:t>plane: </a:t>
            </a:r>
            <a:r>
              <a:rPr sz="3200" spc="25" dirty="0">
                <a:latin typeface="Arial"/>
                <a:cs typeface="Arial"/>
              </a:rPr>
              <a:t>[-1, </a:t>
            </a:r>
            <a:r>
              <a:rPr sz="3200" spc="-15" dirty="0">
                <a:latin typeface="Arial"/>
                <a:cs typeface="Arial"/>
              </a:rPr>
              <a:t>1]</a:t>
            </a:r>
            <a:r>
              <a:rPr sz="3150" spc="-22" baseline="19841" dirty="0">
                <a:latin typeface="Arial"/>
                <a:cs typeface="Arial"/>
              </a:rPr>
              <a:t>2 </a:t>
            </a:r>
            <a:r>
              <a:rPr sz="3200" spc="85" dirty="0">
                <a:latin typeface="Arial"/>
                <a:cs typeface="Arial"/>
              </a:rPr>
              <a:t>to </a:t>
            </a:r>
            <a:r>
              <a:rPr sz="3200" spc="-25" dirty="0">
                <a:latin typeface="Arial"/>
                <a:cs typeface="Arial"/>
              </a:rPr>
              <a:t>[0, </a:t>
            </a:r>
            <a:r>
              <a:rPr sz="3200" spc="45" dirty="0">
                <a:latin typeface="Arial"/>
                <a:cs typeface="Arial"/>
              </a:rPr>
              <a:t>width] </a:t>
            </a:r>
            <a:r>
              <a:rPr sz="3200" spc="55" dirty="0">
                <a:latin typeface="Arial"/>
                <a:cs typeface="Arial"/>
              </a:rPr>
              <a:t>x </a:t>
            </a:r>
            <a:r>
              <a:rPr sz="3200" spc="-25" dirty="0">
                <a:latin typeface="Arial"/>
                <a:cs typeface="Arial"/>
              </a:rPr>
              <a:t>[0,</a:t>
            </a:r>
            <a:r>
              <a:rPr sz="3200" spc="-360" dirty="0">
                <a:latin typeface="Arial"/>
                <a:cs typeface="Arial"/>
              </a:rPr>
              <a:t> </a:t>
            </a:r>
            <a:r>
              <a:rPr sz="3200" spc="5" dirty="0">
                <a:latin typeface="Arial"/>
                <a:cs typeface="Arial"/>
              </a:rPr>
              <a:t>height]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9453981" y="5763882"/>
            <a:ext cx="1988185" cy="2171065"/>
            <a:chOff x="9453981" y="5763882"/>
            <a:chExt cx="1988185" cy="2171065"/>
          </a:xfrm>
        </p:grpSpPr>
        <p:sp>
          <p:nvSpPr>
            <p:cNvPr id="61" name="object 61"/>
            <p:cNvSpPr/>
            <p:nvPr/>
          </p:nvSpPr>
          <p:spPr>
            <a:xfrm>
              <a:off x="9477159" y="6774192"/>
              <a:ext cx="1873250" cy="20955"/>
            </a:xfrm>
            <a:custGeom>
              <a:avLst/>
              <a:gdLst/>
              <a:ahLst/>
              <a:cxnLst/>
              <a:rect l="l" t="t" r="r" b="b"/>
              <a:pathLst>
                <a:path w="1873250" h="20954">
                  <a:moveTo>
                    <a:pt x="1873224" y="0"/>
                  </a:moveTo>
                  <a:lnTo>
                    <a:pt x="0" y="20472"/>
                  </a:lnTo>
                  <a:lnTo>
                    <a:pt x="1873224" y="0"/>
                  </a:lnTo>
                  <a:close/>
                </a:path>
              </a:pathLst>
            </a:custGeom>
            <a:solidFill>
              <a:srgbClr val="A500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477159" y="6774191"/>
              <a:ext cx="1873250" cy="20955"/>
            </a:xfrm>
            <a:custGeom>
              <a:avLst/>
              <a:gdLst/>
              <a:ahLst/>
              <a:cxnLst/>
              <a:rect l="l" t="t" r="r" b="b"/>
              <a:pathLst>
                <a:path w="1873250" h="20954">
                  <a:moveTo>
                    <a:pt x="-12699" y="10236"/>
                  </a:moveTo>
                  <a:lnTo>
                    <a:pt x="1885913" y="10236"/>
                  </a:lnTo>
                </a:path>
              </a:pathLst>
            </a:custGeom>
            <a:ln w="458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1354130" y="6730466"/>
              <a:ext cx="88265" cy="87630"/>
            </a:xfrm>
            <a:custGeom>
              <a:avLst/>
              <a:gdLst/>
              <a:ahLst/>
              <a:cxnLst/>
              <a:rect l="l" t="t" r="r" b="b"/>
              <a:pathLst>
                <a:path w="88265" h="87629">
                  <a:moveTo>
                    <a:pt x="0" y="0"/>
                  </a:moveTo>
                  <a:lnTo>
                    <a:pt x="952" y="87363"/>
                  </a:lnTo>
                  <a:lnTo>
                    <a:pt x="87845" y="427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421988" y="5855487"/>
              <a:ext cx="20955" cy="2056130"/>
            </a:xfrm>
            <a:custGeom>
              <a:avLst/>
              <a:gdLst/>
              <a:ahLst/>
              <a:cxnLst/>
              <a:rect l="l" t="t" r="r" b="b"/>
              <a:pathLst>
                <a:path w="20954" h="2056129">
                  <a:moveTo>
                    <a:pt x="20548" y="0"/>
                  </a:moveTo>
                  <a:lnTo>
                    <a:pt x="0" y="2055863"/>
                  </a:lnTo>
                  <a:lnTo>
                    <a:pt x="20548" y="0"/>
                  </a:lnTo>
                  <a:close/>
                </a:path>
              </a:pathLst>
            </a:custGeom>
            <a:solidFill>
              <a:srgbClr val="A500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421990" y="5855486"/>
              <a:ext cx="20955" cy="2056130"/>
            </a:xfrm>
            <a:custGeom>
              <a:avLst/>
              <a:gdLst/>
              <a:ahLst/>
              <a:cxnLst/>
              <a:rect l="l" t="t" r="r" b="b"/>
              <a:pathLst>
                <a:path w="20954" h="2056129">
                  <a:moveTo>
                    <a:pt x="10278" y="-12699"/>
                  </a:moveTo>
                  <a:lnTo>
                    <a:pt x="10278" y="2068557"/>
                  </a:lnTo>
                </a:path>
              </a:pathLst>
            </a:custGeom>
            <a:ln w="459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398899" y="5763882"/>
              <a:ext cx="87630" cy="88265"/>
            </a:xfrm>
            <a:custGeom>
              <a:avLst/>
              <a:gdLst/>
              <a:ahLst/>
              <a:cxnLst/>
              <a:rect l="l" t="t" r="r" b="b"/>
              <a:pathLst>
                <a:path w="87629" h="88264">
                  <a:moveTo>
                    <a:pt x="44564" y="0"/>
                  </a:moveTo>
                  <a:lnTo>
                    <a:pt x="0" y="86931"/>
                  </a:lnTo>
                  <a:lnTo>
                    <a:pt x="87375" y="87807"/>
                  </a:lnTo>
                  <a:lnTo>
                    <a:pt x="445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692246" y="5914212"/>
              <a:ext cx="1599565" cy="1599565"/>
            </a:xfrm>
            <a:custGeom>
              <a:avLst/>
              <a:gdLst/>
              <a:ahLst/>
              <a:cxnLst/>
              <a:rect l="l" t="t" r="r" b="b"/>
              <a:pathLst>
                <a:path w="1599565" h="1599565">
                  <a:moveTo>
                    <a:pt x="1599425" y="0"/>
                  </a:moveTo>
                  <a:lnTo>
                    <a:pt x="0" y="1599501"/>
                  </a:lnTo>
                  <a:lnTo>
                    <a:pt x="1599425" y="0"/>
                  </a:lnTo>
                  <a:close/>
                </a:path>
              </a:pathLst>
            </a:custGeom>
            <a:solidFill>
              <a:srgbClr val="A500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692252" y="5914209"/>
              <a:ext cx="1599565" cy="1599565"/>
            </a:xfrm>
            <a:custGeom>
              <a:avLst/>
              <a:gdLst/>
              <a:ahLst/>
              <a:cxnLst/>
              <a:rect l="l" t="t" r="r" b="b"/>
              <a:pathLst>
                <a:path w="1599565" h="1599565">
                  <a:moveTo>
                    <a:pt x="0" y="1599507"/>
                  </a:moveTo>
                  <a:lnTo>
                    <a:pt x="8980" y="1590526"/>
                  </a:lnTo>
                  <a:lnTo>
                    <a:pt x="159941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627476" y="7485824"/>
              <a:ext cx="92710" cy="92710"/>
            </a:xfrm>
            <a:custGeom>
              <a:avLst/>
              <a:gdLst/>
              <a:ahLst/>
              <a:cxnLst/>
              <a:rect l="l" t="t" r="r" b="b"/>
              <a:pathLst>
                <a:path w="92709" h="92709">
                  <a:moveTo>
                    <a:pt x="30886" y="0"/>
                  </a:moveTo>
                  <a:lnTo>
                    <a:pt x="0" y="92671"/>
                  </a:lnTo>
                  <a:lnTo>
                    <a:pt x="92671" y="61772"/>
                  </a:lnTo>
                  <a:lnTo>
                    <a:pt x="308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9423400" y="5334000"/>
            <a:ext cx="2247900" cy="2461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87680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z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0060114" y="6167351"/>
            <a:ext cx="973455" cy="946150"/>
            <a:chOff x="10060114" y="6167351"/>
            <a:chExt cx="973455" cy="946150"/>
          </a:xfrm>
        </p:grpSpPr>
        <p:sp>
          <p:nvSpPr>
            <p:cNvPr id="72" name="object 72"/>
            <p:cNvSpPr/>
            <p:nvPr/>
          </p:nvSpPr>
          <p:spPr>
            <a:xfrm>
              <a:off x="10072814" y="6504762"/>
              <a:ext cx="633730" cy="596265"/>
            </a:xfrm>
            <a:custGeom>
              <a:avLst/>
              <a:gdLst/>
              <a:ahLst/>
              <a:cxnLst/>
              <a:rect l="l" t="t" r="r" b="b"/>
              <a:pathLst>
                <a:path w="633729" h="596265">
                  <a:moveTo>
                    <a:pt x="0" y="0"/>
                  </a:moveTo>
                  <a:lnTo>
                    <a:pt x="633464" y="0"/>
                  </a:lnTo>
                  <a:lnTo>
                    <a:pt x="633464" y="595730"/>
                  </a:lnTo>
                  <a:lnTo>
                    <a:pt x="0" y="5957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083546" y="6230759"/>
              <a:ext cx="354330" cy="268605"/>
            </a:xfrm>
            <a:custGeom>
              <a:avLst/>
              <a:gdLst/>
              <a:ahLst/>
              <a:cxnLst/>
              <a:rect l="l" t="t" r="r" b="b"/>
              <a:pathLst>
                <a:path w="354329" h="268604">
                  <a:moveTo>
                    <a:pt x="354317" y="0"/>
                  </a:moveTo>
                  <a:lnTo>
                    <a:pt x="0" y="268439"/>
                  </a:lnTo>
                </a:path>
              </a:pathLst>
            </a:custGeom>
            <a:solidFill>
              <a:srgbClr val="A500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083546" y="6230765"/>
              <a:ext cx="354330" cy="268605"/>
            </a:xfrm>
            <a:custGeom>
              <a:avLst/>
              <a:gdLst/>
              <a:ahLst/>
              <a:cxnLst/>
              <a:rect l="l" t="t" r="r" b="b"/>
              <a:pathLst>
                <a:path w="354329" h="268604">
                  <a:moveTo>
                    <a:pt x="0" y="268434"/>
                  </a:moveTo>
                  <a:lnTo>
                    <a:pt x="354311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0416375" y="6241491"/>
              <a:ext cx="537210" cy="21590"/>
            </a:xfrm>
            <a:custGeom>
              <a:avLst/>
              <a:gdLst/>
              <a:ahLst/>
              <a:cxnLst/>
              <a:rect l="l" t="t" r="r" b="b"/>
              <a:pathLst>
                <a:path w="537209" h="21589">
                  <a:moveTo>
                    <a:pt x="0" y="0"/>
                  </a:moveTo>
                  <a:lnTo>
                    <a:pt x="536841" y="21475"/>
                  </a:lnTo>
                </a:path>
              </a:pathLst>
            </a:custGeom>
            <a:solidFill>
              <a:srgbClr val="A500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0416380" y="6241491"/>
              <a:ext cx="537210" cy="21590"/>
            </a:xfrm>
            <a:custGeom>
              <a:avLst/>
              <a:gdLst/>
              <a:ahLst/>
              <a:cxnLst/>
              <a:rect l="l" t="t" r="r" b="b"/>
              <a:pathLst>
                <a:path w="537209" h="21589">
                  <a:moveTo>
                    <a:pt x="536836" y="21475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0717009" y="6180048"/>
              <a:ext cx="304165" cy="351790"/>
            </a:xfrm>
            <a:custGeom>
              <a:avLst/>
              <a:gdLst/>
              <a:ahLst/>
              <a:cxnLst/>
              <a:rect l="l" t="t" r="r" b="b"/>
              <a:pathLst>
                <a:path w="304165" h="351790">
                  <a:moveTo>
                    <a:pt x="303656" y="0"/>
                  </a:moveTo>
                  <a:lnTo>
                    <a:pt x="0" y="351358"/>
                  </a:lnTo>
                </a:path>
              </a:pathLst>
            </a:custGeom>
            <a:solidFill>
              <a:srgbClr val="A500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0717009" y="6180051"/>
              <a:ext cx="304165" cy="351790"/>
            </a:xfrm>
            <a:custGeom>
              <a:avLst/>
              <a:gdLst/>
              <a:ahLst/>
              <a:cxnLst/>
              <a:rect l="l" t="t" r="r" b="b"/>
              <a:pathLst>
                <a:path w="304165" h="351790">
                  <a:moveTo>
                    <a:pt x="0" y="351355"/>
                  </a:moveTo>
                  <a:lnTo>
                    <a:pt x="30365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0717009" y="6885736"/>
              <a:ext cx="236220" cy="215265"/>
            </a:xfrm>
            <a:custGeom>
              <a:avLst/>
              <a:gdLst/>
              <a:ahLst/>
              <a:cxnLst/>
              <a:rect l="l" t="t" r="r" b="b"/>
              <a:pathLst>
                <a:path w="236220" h="215265">
                  <a:moveTo>
                    <a:pt x="236207" y="0"/>
                  </a:moveTo>
                  <a:lnTo>
                    <a:pt x="0" y="214744"/>
                  </a:lnTo>
                </a:path>
              </a:pathLst>
            </a:custGeom>
            <a:solidFill>
              <a:srgbClr val="A500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0717009" y="6885732"/>
              <a:ext cx="236220" cy="215265"/>
            </a:xfrm>
            <a:custGeom>
              <a:avLst/>
              <a:gdLst/>
              <a:ahLst/>
              <a:cxnLst/>
              <a:rect l="l" t="t" r="r" b="b"/>
              <a:pathLst>
                <a:path w="236220" h="215265">
                  <a:moveTo>
                    <a:pt x="0" y="214748"/>
                  </a:moveTo>
                  <a:lnTo>
                    <a:pt x="23620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0942485" y="6273710"/>
              <a:ext cx="10795" cy="633730"/>
            </a:xfrm>
            <a:custGeom>
              <a:avLst/>
              <a:gdLst/>
              <a:ahLst/>
              <a:cxnLst/>
              <a:rect l="l" t="t" r="r" b="b"/>
              <a:pathLst>
                <a:path w="10795" h="633729">
                  <a:moveTo>
                    <a:pt x="0" y="0"/>
                  </a:moveTo>
                  <a:lnTo>
                    <a:pt x="10731" y="633501"/>
                  </a:lnTo>
                </a:path>
              </a:pathLst>
            </a:custGeom>
            <a:solidFill>
              <a:srgbClr val="A500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0942485" y="6273710"/>
              <a:ext cx="10795" cy="633730"/>
            </a:xfrm>
            <a:custGeom>
              <a:avLst/>
              <a:gdLst/>
              <a:ahLst/>
              <a:cxnLst/>
              <a:rect l="l" t="t" r="r" b="b"/>
              <a:pathLst>
                <a:path w="10795" h="633729">
                  <a:moveTo>
                    <a:pt x="0" y="0"/>
                  </a:moveTo>
                  <a:lnTo>
                    <a:pt x="10736" y="633501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1638300" y="8796019"/>
            <a:ext cx="714375" cy="38925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400" b="1" spc="-30" dirty="0">
                <a:latin typeface="Arial"/>
                <a:cs typeface="Arial"/>
              </a:rPr>
              <a:t>(0,</a:t>
            </a:r>
            <a:r>
              <a:rPr sz="2400" b="1" spc="-85" dirty="0">
                <a:latin typeface="Arial"/>
                <a:cs typeface="Arial"/>
              </a:rPr>
              <a:t> </a:t>
            </a:r>
            <a:r>
              <a:rPr sz="2400" b="1" spc="-45" dirty="0">
                <a:latin typeface="Arial"/>
                <a:cs typeface="Arial"/>
              </a:rPr>
              <a:t>0)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102600" y="8859519"/>
            <a:ext cx="229235" cy="38925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400" b="1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350000" y="9315805"/>
            <a:ext cx="302260" cy="2654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1600" spc="-5" dirty="0">
                <a:latin typeface="Arial"/>
                <a:cs typeface="Arial"/>
              </a:rPr>
              <a:t>9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1210</Words>
  <Application>Microsoft Office PowerPoint</Application>
  <PresentationFormat>Custom</PresentationFormat>
  <Paragraphs>261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Loma</vt:lpstr>
      <vt:lpstr>Arial</vt:lpstr>
      <vt:lpstr>Calibri</vt:lpstr>
      <vt:lpstr>Courier New</vt:lpstr>
      <vt:lpstr>Times New Roman</vt:lpstr>
      <vt:lpstr>Office Theme</vt:lpstr>
      <vt:lpstr>Introduction to Computer Graphics</vt:lpstr>
      <vt:lpstr>Last Lecture</vt:lpstr>
      <vt:lpstr>Today</vt:lpstr>
      <vt:lpstr>Perspective Projection</vt:lpstr>
      <vt:lpstr>Perspective Projection</vt:lpstr>
      <vt:lpstr>What’s after MVP?</vt:lpstr>
      <vt:lpstr>Canonical Cube to Screen</vt:lpstr>
      <vt:lpstr>Canonical Cube to Screen</vt:lpstr>
      <vt:lpstr>Canonical Cube to Screen</vt:lpstr>
      <vt:lpstr>Canonical Cube to Screen</vt:lpstr>
      <vt:lpstr>Next: Rasterizing Triangles into Pixels</vt:lpstr>
      <vt:lpstr>Drawing Machines</vt:lpstr>
      <vt:lpstr>CNC Sharpie Drawing Machine</vt:lpstr>
      <vt:lpstr>Laser Cutters</vt:lpstr>
      <vt:lpstr>Different Raster Displays</vt:lpstr>
      <vt:lpstr>Oscilloscope</vt:lpstr>
      <vt:lpstr>Cathode Ray Tube</vt:lpstr>
      <vt:lpstr>Television - Raster Display CRT</vt:lpstr>
      <vt:lpstr>Frame Buffer: Memory for a Raster Display</vt:lpstr>
      <vt:lpstr>Flat Panel Displays</vt:lpstr>
      <vt:lpstr>LCD (Liquid Crystal Display) Pixel</vt:lpstr>
      <vt:lpstr>LED Array Display</vt:lpstr>
      <vt:lpstr>Electrophoretic (Electronic Ink) Display</vt:lpstr>
      <vt:lpstr>Rasterization:  Drawing to Raster Displays</vt:lpstr>
      <vt:lpstr>Polygon Meshes</vt:lpstr>
      <vt:lpstr>Triangle Meshes</vt:lpstr>
      <vt:lpstr>Triangle Meshes</vt:lpstr>
      <vt:lpstr>Triangles - Fundamental Shape Primitives</vt:lpstr>
      <vt:lpstr>What Pixel Values Approximate a Triangle?</vt:lpstr>
      <vt:lpstr>A Simple Approach: Sampling</vt:lpstr>
      <vt:lpstr>Sampling a Function</vt:lpstr>
      <vt:lpstr>Rasterization As 2D Sampling</vt:lpstr>
      <vt:lpstr>Sample If Each Pixel Center Is Inside Triangle</vt:lpstr>
      <vt:lpstr>Sample If Each Pixel Center Is Inside Triangle</vt:lpstr>
      <vt:lpstr>Define Binary Function: inside(tri, x, y)</vt:lpstr>
      <vt:lpstr>Rasterization = Sampling A 2D Indicator Function</vt:lpstr>
      <vt:lpstr>Recall: Sample Locations</vt:lpstr>
      <vt:lpstr>Evaluating inside(tri, x, y)</vt:lpstr>
      <vt:lpstr>Inside? Recall: Three Cross Products!</vt:lpstr>
      <vt:lpstr>Edge Cases (Literally)</vt:lpstr>
      <vt:lpstr>Checking All Pixels on the Screen?</vt:lpstr>
      <vt:lpstr>Incremental Triangle Traversal (Faster?)</vt:lpstr>
      <vt:lpstr>Rasterization on  Real Displays</vt:lpstr>
      <vt:lpstr>Real LCD Screen Pixels (Closeup)</vt:lpstr>
      <vt:lpstr>Aside: What About Other Display Methods?</vt:lpstr>
      <vt:lpstr>Assume Display Pixels Emit Square of Light</vt:lpstr>
      <vt:lpstr>So, If We Send the Display the Sampled Signal</vt:lpstr>
      <vt:lpstr>The Display Physically Emits This Signal</vt:lpstr>
      <vt:lpstr>Compare: The Continuous Triangle Function</vt:lpstr>
      <vt:lpstr>What’s Wrong With This Picture?</vt:lpstr>
      <vt:lpstr>Aliasing (Jaggies)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GAMES101_Lecture_06</dc:title>
  <cp:lastModifiedBy>Jin, Aobo</cp:lastModifiedBy>
  <cp:revision>5</cp:revision>
  <dcterms:created xsi:type="dcterms:W3CDTF">2023-02-06T17:25:26Z</dcterms:created>
  <dcterms:modified xsi:type="dcterms:W3CDTF">2023-02-06T17:37:10Z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2020-02-25T00:00:00Z</vt:filetime>
  </property>
  <property fmtid="{D5CDD505-2E9C-101B-9397-08002B2CF9AE}" pid="3" name="Creator">
    <vt:lpwstr>Keynote</vt:lpwstr>
  </property>
  <property fmtid="{D5CDD505-2E9C-101B-9397-08002B2CF9AE}" pid="4" name="LastSaved">
    <vt:filetime>2023-02-06T00:00:00Z</vt:filetime>
  </property>
</Properties>
</file>